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9" r:id="rId3"/>
  </p:sldMasterIdLst>
  <p:notesMasterIdLst>
    <p:notesMasterId r:id="rId79"/>
  </p:notesMasterIdLst>
  <p:sldIdLst>
    <p:sldId id="1976" r:id="rId4"/>
    <p:sldId id="1972" r:id="rId5"/>
    <p:sldId id="1948" r:id="rId6"/>
    <p:sldId id="473" r:id="rId7"/>
    <p:sldId id="257" r:id="rId8"/>
    <p:sldId id="258" r:id="rId9"/>
    <p:sldId id="259" r:id="rId10"/>
    <p:sldId id="260" r:id="rId11"/>
    <p:sldId id="261" r:id="rId12"/>
    <p:sldId id="262" r:id="rId13"/>
    <p:sldId id="263" r:id="rId14"/>
    <p:sldId id="264" r:id="rId15"/>
    <p:sldId id="267" r:id="rId16"/>
    <p:sldId id="268" r:id="rId17"/>
    <p:sldId id="265" r:id="rId18"/>
    <p:sldId id="316" r:id="rId19"/>
    <p:sldId id="266" r:id="rId20"/>
    <p:sldId id="315" r:id="rId21"/>
    <p:sldId id="317" r:id="rId22"/>
    <p:sldId id="461" r:id="rId23"/>
    <p:sldId id="472" r:id="rId24"/>
    <p:sldId id="470" r:id="rId25"/>
    <p:sldId id="318" r:id="rId26"/>
    <p:sldId id="319" r:id="rId27"/>
    <p:sldId id="320" r:id="rId28"/>
    <p:sldId id="290" r:id="rId29"/>
    <p:sldId id="291" r:id="rId30"/>
    <p:sldId id="313" r:id="rId31"/>
    <p:sldId id="314" r:id="rId32"/>
    <p:sldId id="271" r:id="rId33"/>
    <p:sldId id="269" r:id="rId34"/>
    <p:sldId id="270" r:id="rId35"/>
    <p:sldId id="272" r:id="rId36"/>
    <p:sldId id="1973" r:id="rId37"/>
    <p:sldId id="283" r:id="rId38"/>
    <p:sldId id="288" r:id="rId39"/>
    <p:sldId id="1974" r:id="rId40"/>
    <p:sldId id="1975" r:id="rId41"/>
    <p:sldId id="1919" r:id="rId42"/>
    <p:sldId id="1995" r:id="rId43"/>
    <p:sldId id="1996" r:id="rId44"/>
    <p:sldId id="1997" r:id="rId45"/>
    <p:sldId id="1998" r:id="rId46"/>
    <p:sldId id="1999" r:id="rId47"/>
    <p:sldId id="2000" r:id="rId48"/>
    <p:sldId id="2001" r:id="rId49"/>
    <p:sldId id="2002" r:id="rId50"/>
    <p:sldId id="2003" r:id="rId51"/>
    <p:sldId id="2004" r:id="rId52"/>
    <p:sldId id="2005" r:id="rId53"/>
    <p:sldId id="2006" r:id="rId54"/>
    <p:sldId id="2007" r:id="rId55"/>
    <p:sldId id="2008" r:id="rId56"/>
    <p:sldId id="2014" r:id="rId57"/>
    <p:sldId id="2009" r:id="rId58"/>
    <p:sldId id="2010" r:id="rId59"/>
    <p:sldId id="2011" r:id="rId60"/>
    <p:sldId id="2012" r:id="rId61"/>
    <p:sldId id="1923" r:id="rId62"/>
    <p:sldId id="1921" r:id="rId63"/>
    <p:sldId id="2013" r:id="rId64"/>
    <p:sldId id="1917" r:id="rId65"/>
    <p:sldId id="1918" r:id="rId66"/>
    <p:sldId id="1922" r:id="rId67"/>
    <p:sldId id="256" r:id="rId68"/>
    <p:sldId id="1985" r:id="rId69"/>
    <p:sldId id="1986" r:id="rId70"/>
    <p:sldId id="1987" r:id="rId71"/>
    <p:sldId id="1988" r:id="rId72"/>
    <p:sldId id="1989" r:id="rId73"/>
    <p:sldId id="1990" r:id="rId74"/>
    <p:sldId id="1991" r:id="rId75"/>
    <p:sldId id="1992" r:id="rId76"/>
    <p:sldId id="1993" r:id="rId77"/>
    <p:sldId id="1994"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112C53-C1B5-4E72-A188-18A27F4C8BFE}" v="9" dt="2024-11-21T18:05:47.4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94660"/>
  </p:normalViewPr>
  <p:slideViewPr>
    <p:cSldViewPr snapToGrid="0">
      <p:cViewPr varScale="1">
        <p:scale>
          <a:sx n="106" d="100"/>
          <a:sy n="106" d="100"/>
        </p:scale>
        <p:origin x="264" y="96"/>
      </p:cViewPr>
      <p:guideLst/>
    </p:cSldViewPr>
  </p:slideViewPr>
  <p:notesTextViewPr>
    <p:cViewPr>
      <p:scale>
        <a:sx n="1" d="1"/>
        <a:sy n="1" d="1"/>
      </p:scale>
      <p:origin x="0" y="0"/>
    </p:cViewPr>
  </p:notesTextViewPr>
  <p:notesViewPr>
    <p:cSldViewPr snapToGrid="0">
      <p:cViewPr varScale="1">
        <p:scale>
          <a:sx n="80" d="100"/>
          <a:sy n="80" d="100"/>
        </p:scale>
        <p:origin x="110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microsoft.com/office/2015/10/relationships/revisionInfo" Target="revisionInfo.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4T21:42:22.770"/>
    </inkml:context>
    <inkml:brush xml:id="br0">
      <inkml:brushProperty name="width" value="0.35" units="cm"/>
      <inkml:brushProperty name="height" value="0.35" units="cm"/>
    </inkml:brush>
  </inkml:definitions>
  <inkml:trace contextRef="#ctx0" brushRef="#br0">1 1 24575,'0'1'0,"0"0"0,0 0 0,1 0 0,-1 0 0,1-1 0,-1 1 0,1 0 0,-1 0 0,1 0 0,0 0 0,-1 0 0,1-1 0,0 1 0,0 0 0,-1-1 0,1 1 0,0 0 0,0-1 0,0 1 0,0-1 0,0 1 0,0-1 0,0 0 0,0 1 0,0-1 0,0 0 0,2 0 0,34 6 0,-31-6 0,359 5 0,-199-7 0,1202 2-1365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4T21:42:26.569"/>
    </inkml:context>
    <inkml:brush xml:id="br0">
      <inkml:brushProperty name="width" value="0.35" units="cm"/>
      <inkml:brushProperty name="height" value="0.35" units="cm"/>
    </inkml:brush>
  </inkml:definitions>
  <inkml:trace contextRef="#ctx0" brushRef="#br0">0 139 24575,'5'-4'0,"1"0"0,-1 0 0,1 0 0,0 1 0,0 0 0,12-4 0,-1-1 0,19-7 0,1 1 0,1 2 0,0 2 0,1 2 0,-1 1 0,2 1 0,-1 3 0,51 1 0,126-10 0,15 1 0,-42 9 0,166 5 0,-325 1 0,0 0 0,34 11 0,16 2 0,217 32 0,-23 6 0,-244-48 0,-2-2 0,-1-2 0,0-1 0,30-1 0,43 3 0,-73 0 0,-1 2 0,26 9 0,-29-8 0,0-1 0,0 0 0,39 3 0,195-9 0,-116-2 0,-109 1 140,58-11-1,-14 1-1783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44A53C-60A9-486A-AD45-778C1A6CD1A9}" type="datetimeFigureOut">
              <a:rPr lang="en-US" smtClean="0"/>
              <a:t>12/31/2024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9DB627-4922-471A-80B9-CD0B8F0E0A4B}" type="slidenum">
              <a:rPr lang="en-US" smtClean="0"/>
              <a:t>‹#›</a:t>
            </a:fld>
            <a:endParaRPr lang="en-US"/>
          </a:p>
        </p:txBody>
      </p:sp>
    </p:spTree>
    <p:extLst>
      <p:ext uri="{BB962C8B-B14F-4D97-AF65-F5344CB8AC3E}">
        <p14:creationId xmlns:p14="http://schemas.microsoft.com/office/powerpoint/2010/main" val="2395525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DB627-4922-471A-80B9-CD0B8F0E0A4B}" type="slidenum">
              <a:rPr lang="en-US" smtClean="0"/>
              <a:t>1</a:t>
            </a:fld>
            <a:endParaRPr lang="en-US"/>
          </a:p>
        </p:txBody>
      </p:sp>
    </p:spTree>
    <p:extLst>
      <p:ext uri="{BB962C8B-B14F-4D97-AF65-F5344CB8AC3E}">
        <p14:creationId xmlns:p14="http://schemas.microsoft.com/office/powerpoint/2010/main" val="3758535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click on each of the tabs across the top – Costs &amp; Benefits, </a:t>
            </a:r>
            <a:r>
              <a:rPr lang="en-US" dirty="0" err="1"/>
              <a:t>etc</a:t>
            </a:r>
            <a:endParaRPr lang="en-US" dirty="0"/>
          </a:p>
        </p:txBody>
      </p:sp>
      <p:sp>
        <p:nvSpPr>
          <p:cNvPr id="4" name="Slide Number Placeholder 3"/>
          <p:cNvSpPr>
            <a:spLocks noGrp="1"/>
          </p:cNvSpPr>
          <p:nvPr>
            <p:ph type="sldNum" sz="quarter" idx="5"/>
          </p:nvPr>
        </p:nvSpPr>
        <p:spPr/>
        <p:txBody>
          <a:bodyPr/>
          <a:lstStyle/>
          <a:p>
            <a:fld id="{089DB627-4922-471A-80B9-CD0B8F0E0A4B}" type="slidenum">
              <a:rPr lang="en-US" smtClean="0"/>
              <a:t>10</a:t>
            </a:fld>
            <a:endParaRPr lang="en-US"/>
          </a:p>
        </p:txBody>
      </p:sp>
    </p:spTree>
    <p:extLst>
      <p:ext uri="{BB962C8B-B14F-4D97-AF65-F5344CB8AC3E}">
        <p14:creationId xmlns:p14="http://schemas.microsoft.com/office/powerpoint/2010/main" val="3661919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Continuing to click on tabs at top – You can also click on Federal/State/Local/</a:t>
            </a:r>
            <a:r>
              <a:rPr lang="en-US"/>
              <a:t>Utility rebates</a:t>
            </a:r>
            <a:endParaRPr lang="en-US" dirty="0"/>
          </a:p>
        </p:txBody>
      </p:sp>
      <p:sp>
        <p:nvSpPr>
          <p:cNvPr id="4" name="Slide Number Placeholder 3"/>
          <p:cNvSpPr>
            <a:spLocks noGrp="1"/>
          </p:cNvSpPr>
          <p:nvPr>
            <p:ph type="sldNum" sz="quarter" idx="5"/>
          </p:nvPr>
        </p:nvSpPr>
        <p:spPr/>
        <p:txBody>
          <a:bodyPr/>
          <a:lstStyle/>
          <a:p>
            <a:fld id="{089DB627-4922-471A-80B9-CD0B8F0E0A4B}" type="slidenum">
              <a:rPr lang="en-US" smtClean="0"/>
              <a:t>11</a:t>
            </a:fld>
            <a:endParaRPr lang="en-US"/>
          </a:p>
        </p:txBody>
      </p:sp>
    </p:spTree>
    <p:extLst>
      <p:ext uri="{BB962C8B-B14F-4D97-AF65-F5344CB8AC3E}">
        <p14:creationId xmlns:p14="http://schemas.microsoft.com/office/powerpoint/2010/main" val="1292391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DB627-4922-471A-80B9-CD0B8F0E0A4B}" type="slidenum">
              <a:rPr lang="en-US" smtClean="0"/>
              <a:t>12</a:t>
            </a:fld>
            <a:endParaRPr lang="en-US"/>
          </a:p>
        </p:txBody>
      </p:sp>
    </p:spTree>
    <p:extLst>
      <p:ext uri="{BB962C8B-B14F-4D97-AF65-F5344CB8AC3E}">
        <p14:creationId xmlns:p14="http://schemas.microsoft.com/office/powerpoint/2010/main" val="134566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 Project Steps has more info and also some hints on what you are looking for.</a:t>
            </a:r>
          </a:p>
        </p:txBody>
      </p:sp>
      <p:sp>
        <p:nvSpPr>
          <p:cNvPr id="4" name="Slide Number Placeholder 3"/>
          <p:cNvSpPr>
            <a:spLocks noGrp="1"/>
          </p:cNvSpPr>
          <p:nvPr>
            <p:ph type="sldNum" sz="quarter" idx="5"/>
          </p:nvPr>
        </p:nvSpPr>
        <p:spPr/>
        <p:txBody>
          <a:bodyPr/>
          <a:lstStyle/>
          <a:p>
            <a:fld id="{089DB627-4922-471A-80B9-CD0B8F0E0A4B}" type="slidenum">
              <a:rPr lang="en-US" smtClean="0"/>
              <a:t>13</a:t>
            </a:fld>
            <a:endParaRPr lang="en-US"/>
          </a:p>
        </p:txBody>
      </p:sp>
    </p:spTree>
    <p:extLst>
      <p:ext uri="{BB962C8B-B14F-4D97-AF65-F5344CB8AC3E}">
        <p14:creationId xmlns:p14="http://schemas.microsoft.com/office/powerpoint/2010/main" val="1770483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DB627-4922-471A-80B9-CD0B8F0E0A4B}" type="slidenum">
              <a:rPr lang="en-US" smtClean="0"/>
              <a:t>14</a:t>
            </a:fld>
            <a:endParaRPr lang="en-US"/>
          </a:p>
        </p:txBody>
      </p:sp>
    </p:spTree>
    <p:extLst>
      <p:ext uri="{BB962C8B-B14F-4D97-AF65-F5344CB8AC3E}">
        <p14:creationId xmlns:p14="http://schemas.microsoft.com/office/powerpoint/2010/main" val="3228730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DB627-4922-471A-80B9-CD0B8F0E0A4B}" type="slidenum">
              <a:rPr lang="en-US" smtClean="0"/>
              <a:t>15</a:t>
            </a:fld>
            <a:endParaRPr lang="en-US"/>
          </a:p>
        </p:txBody>
      </p:sp>
    </p:spTree>
    <p:extLst>
      <p:ext uri="{BB962C8B-B14F-4D97-AF65-F5344CB8AC3E}">
        <p14:creationId xmlns:p14="http://schemas.microsoft.com/office/powerpoint/2010/main" val="565187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DB627-4922-471A-80B9-CD0B8F0E0A4B}" type="slidenum">
              <a:rPr lang="en-US" smtClean="0"/>
              <a:t>16</a:t>
            </a:fld>
            <a:endParaRPr lang="en-US"/>
          </a:p>
        </p:txBody>
      </p:sp>
    </p:spTree>
    <p:extLst>
      <p:ext uri="{BB962C8B-B14F-4D97-AF65-F5344CB8AC3E}">
        <p14:creationId xmlns:p14="http://schemas.microsoft.com/office/powerpoint/2010/main" val="2036934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summary chart from the planning tool, with categories for electrical service, heating &amp; cooling, transportation, solar power.</a:t>
            </a:r>
          </a:p>
          <a:p>
            <a:r>
              <a:rPr lang="en-US" dirty="0"/>
              <a:t>Note that there is an expected lifetime of the equipment, what the upfront cost is, as well as a relative amount of money to save, how much of your emissions you will reduce, whether your air quality is improved, and whether a renter can also take advantage of these incentives.</a:t>
            </a:r>
          </a:p>
        </p:txBody>
      </p:sp>
      <p:sp>
        <p:nvSpPr>
          <p:cNvPr id="4" name="Slide Number Placeholder 3"/>
          <p:cNvSpPr>
            <a:spLocks noGrp="1"/>
          </p:cNvSpPr>
          <p:nvPr>
            <p:ph type="sldNum" sz="quarter" idx="5"/>
          </p:nvPr>
        </p:nvSpPr>
        <p:spPr/>
        <p:txBody>
          <a:bodyPr/>
          <a:lstStyle/>
          <a:p>
            <a:fld id="{A1D5D09E-82AC-4A66-A9F8-ADAE357FE4EC}" type="slidenum">
              <a:rPr lang="en-US" smtClean="0"/>
              <a:t>17</a:t>
            </a:fld>
            <a:endParaRPr lang="en-US"/>
          </a:p>
        </p:txBody>
      </p:sp>
    </p:spTree>
    <p:extLst>
      <p:ext uri="{BB962C8B-B14F-4D97-AF65-F5344CB8AC3E}">
        <p14:creationId xmlns:p14="http://schemas.microsoft.com/office/powerpoint/2010/main" val="1837767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DB627-4922-471A-80B9-CD0B8F0E0A4B}" type="slidenum">
              <a:rPr lang="en-US" smtClean="0"/>
              <a:t>18</a:t>
            </a:fld>
            <a:endParaRPr lang="en-US"/>
          </a:p>
        </p:txBody>
      </p:sp>
    </p:spTree>
    <p:extLst>
      <p:ext uri="{BB962C8B-B14F-4D97-AF65-F5344CB8AC3E}">
        <p14:creationId xmlns:p14="http://schemas.microsoft.com/office/powerpoint/2010/main" val="1901076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DB627-4922-471A-80B9-CD0B8F0E0A4B}" type="slidenum">
              <a:rPr lang="en-US" smtClean="0"/>
              <a:t>19</a:t>
            </a:fld>
            <a:endParaRPr lang="en-US"/>
          </a:p>
        </p:txBody>
      </p:sp>
    </p:spTree>
    <p:extLst>
      <p:ext uri="{BB962C8B-B14F-4D97-AF65-F5344CB8AC3E}">
        <p14:creationId xmlns:p14="http://schemas.microsoft.com/office/powerpoint/2010/main" val="1796752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DB627-4922-471A-80B9-CD0B8F0E0A4B}" type="slidenum">
              <a:rPr lang="en-US" smtClean="0"/>
              <a:t>2</a:t>
            </a:fld>
            <a:endParaRPr lang="en-US"/>
          </a:p>
        </p:txBody>
      </p:sp>
    </p:spTree>
    <p:extLst>
      <p:ext uri="{BB962C8B-B14F-4D97-AF65-F5344CB8AC3E}">
        <p14:creationId xmlns:p14="http://schemas.microsoft.com/office/powerpoint/2010/main" val="347364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FontTx/>
              <a:buNone/>
            </a:pPr>
            <a:r>
              <a:rPr lang="en-US" dirty="0"/>
              <a:t>The</a:t>
            </a:r>
            <a:r>
              <a:rPr lang="en-US" baseline="0" dirty="0"/>
              <a:t> beginning of the presentation goes through 6 basic questions about electrification. This gives an overview of “the what, the how and the why” of home electrification.</a:t>
            </a:r>
          </a:p>
          <a:p>
            <a:pPr marL="158750" indent="0">
              <a:buFontTx/>
              <a:buNone/>
            </a:pPr>
            <a:endParaRPr lang="en-US" baseline="0" dirty="0"/>
          </a:p>
          <a:p>
            <a:pPr marL="158750" indent="0">
              <a:buFontTx/>
              <a:buNone/>
            </a:pPr>
            <a:r>
              <a:rPr lang="en-US" baseline="0" dirty="0"/>
              <a:t>Then we will cover, one by one, the 8 types of items that may be part of your home electrification like heat pumps.</a:t>
            </a:r>
          </a:p>
          <a:p>
            <a:pPr marL="158750" indent="0">
              <a:buFontTx/>
              <a:buNone/>
            </a:pPr>
            <a:endParaRPr lang="en-US" baseline="0" dirty="0"/>
          </a:p>
          <a:p>
            <a:pPr marL="158750" indent="0">
              <a:buFontTx/>
              <a:buNone/>
            </a:pPr>
            <a:r>
              <a:rPr lang="en-US" baseline="0" dirty="0"/>
              <a:t>Then we will take a look at the financial support the IRA will provide for home electrification.</a:t>
            </a:r>
          </a:p>
          <a:p>
            <a:pPr marL="158750" indent="0">
              <a:buFontTx/>
              <a:buNone/>
            </a:pPr>
            <a:endParaRPr lang="en-US" baseline="0" dirty="0"/>
          </a:p>
          <a:p>
            <a:pPr marL="158750" indent="0">
              <a:buFontTx/>
              <a:buNone/>
            </a:pPr>
            <a:r>
              <a:rPr lang="en-US" baseline="0" dirty="0"/>
              <a:t>And finally we will take a look at a few examples of families going through this process.</a:t>
            </a:r>
            <a:endParaRPr lang="en-US" dirty="0"/>
          </a:p>
        </p:txBody>
      </p:sp>
    </p:spTree>
    <p:extLst>
      <p:ext uri="{BB962C8B-B14F-4D97-AF65-F5344CB8AC3E}">
        <p14:creationId xmlns:p14="http://schemas.microsoft.com/office/powerpoint/2010/main" val="2579898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DB627-4922-471A-80B9-CD0B8F0E0A4B}" type="slidenum">
              <a:rPr lang="en-US" smtClean="0"/>
              <a:t>21</a:t>
            </a:fld>
            <a:endParaRPr lang="en-US"/>
          </a:p>
        </p:txBody>
      </p:sp>
    </p:spTree>
    <p:extLst>
      <p:ext uri="{BB962C8B-B14F-4D97-AF65-F5344CB8AC3E}">
        <p14:creationId xmlns:p14="http://schemas.microsoft.com/office/powerpoint/2010/main" val="3385380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DB627-4922-471A-80B9-CD0B8F0E0A4B}" type="slidenum">
              <a:rPr lang="en-US" smtClean="0"/>
              <a:t>22</a:t>
            </a:fld>
            <a:endParaRPr lang="en-US"/>
          </a:p>
        </p:txBody>
      </p:sp>
    </p:spTree>
    <p:extLst>
      <p:ext uri="{BB962C8B-B14F-4D97-AF65-F5344CB8AC3E}">
        <p14:creationId xmlns:p14="http://schemas.microsoft.com/office/powerpoint/2010/main" val="2040987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confused</a:t>
            </a:r>
          </a:p>
        </p:txBody>
      </p:sp>
      <p:sp>
        <p:nvSpPr>
          <p:cNvPr id="4" name="Slide Number Placeholder 3"/>
          <p:cNvSpPr>
            <a:spLocks noGrp="1"/>
          </p:cNvSpPr>
          <p:nvPr>
            <p:ph type="sldNum" sz="quarter" idx="5"/>
          </p:nvPr>
        </p:nvSpPr>
        <p:spPr/>
        <p:txBody>
          <a:bodyPr/>
          <a:lstStyle/>
          <a:p>
            <a:fld id="{089DB627-4922-471A-80B9-CD0B8F0E0A4B}" type="slidenum">
              <a:rPr lang="en-US" smtClean="0"/>
              <a:t>23</a:t>
            </a:fld>
            <a:endParaRPr lang="en-US"/>
          </a:p>
        </p:txBody>
      </p:sp>
    </p:spTree>
    <p:extLst>
      <p:ext uri="{BB962C8B-B14F-4D97-AF65-F5344CB8AC3E}">
        <p14:creationId xmlns:p14="http://schemas.microsoft.com/office/powerpoint/2010/main" val="2565542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confused</a:t>
            </a:r>
          </a:p>
        </p:txBody>
      </p:sp>
      <p:sp>
        <p:nvSpPr>
          <p:cNvPr id="4" name="Slide Number Placeholder 3"/>
          <p:cNvSpPr>
            <a:spLocks noGrp="1"/>
          </p:cNvSpPr>
          <p:nvPr>
            <p:ph type="sldNum" sz="quarter" idx="5"/>
          </p:nvPr>
        </p:nvSpPr>
        <p:spPr/>
        <p:txBody>
          <a:bodyPr/>
          <a:lstStyle/>
          <a:p>
            <a:fld id="{089DB627-4922-471A-80B9-CD0B8F0E0A4B}" type="slidenum">
              <a:rPr lang="en-US" smtClean="0"/>
              <a:t>24</a:t>
            </a:fld>
            <a:endParaRPr lang="en-US"/>
          </a:p>
        </p:txBody>
      </p:sp>
    </p:spTree>
    <p:extLst>
      <p:ext uri="{BB962C8B-B14F-4D97-AF65-F5344CB8AC3E}">
        <p14:creationId xmlns:p14="http://schemas.microsoft.com/office/powerpoint/2010/main" val="3120687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DB627-4922-471A-80B9-CD0B8F0E0A4B}" type="slidenum">
              <a:rPr lang="en-US" smtClean="0"/>
              <a:t>25</a:t>
            </a:fld>
            <a:endParaRPr lang="en-US"/>
          </a:p>
        </p:txBody>
      </p:sp>
    </p:spTree>
    <p:extLst>
      <p:ext uri="{BB962C8B-B14F-4D97-AF65-F5344CB8AC3E}">
        <p14:creationId xmlns:p14="http://schemas.microsoft.com/office/powerpoint/2010/main" val="3733163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D5D09E-82AC-4A66-A9F8-ADAE357FE4EC}" type="slidenum">
              <a:rPr lang="en-US" smtClean="0"/>
              <a:t>26</a:t>
            </a:fld>
            <a:endParaRPr lang="en-US"/>
          </a:p>
        </p:txBody>
      </p:sp>
    </p:spTree>
    <p:extLst>
      <p:ext uri="{BB962C8B-B14F-4D97-AF65-F5344CB8AC3E}">
        <p14:creationId xmlns:p14="http://schemas.microsoft.com/office/powerpoint/2010/main" val="2718849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DB627-4922-471A-80B9-CD0B8F0E0A4B}" type="slidenum">
              <a:rPr lang="en-US" smtClean="0"/>
              <a:t>27</a:t>
            </a:fld>
            <a:endParaRPr lang="en-US"/>
          </a:p>
        </p:txBody>
      </p:sp>
    </p:spTree>
    <p:extLst>
      <p:ext uri="{BB962C8B-B14F-4D97-AF65-F5344CB8AC3E}">
        <p14:creationId xmlns:p14="http://schemas.microsoft.com/office/powerpoint/2010/main" val="1797136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DB627-4922-471A-80B9-CD0B8F0E0A4B}" type="slidenum">
              <a:rPr lang="en-US" smtClean="0"/>
              <a:t>28</a:t>
            </a:fld>
            <a:endParaRPr lang="en-US"/>
          </a:p>
        </p:txBody>
      </p:sp>
    </p:spTree>
    <p:extLst>
      <p:ext uri="{BB962C8B-B14F-4D97-AF65-F5344CB8AC3E}">
        <p14:creationId xmlns:p14="http://schemas.microsoft.com/office/powerpoint/2010/main" val="1844219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DB627-4922-471A-80B9-CD0B8F0E0A4B}" type="slidenum">
              <a:rPr lang="en-US" smtClean="0"/>
              <a:t>29</a:t>
            </a:fld>
            <a:endParaRPr lang="en-US"/>
          </a:p>
        </p:txBody>
      </p:sp>
    </p:spTree>
    <p:extLst>
      <p:ext uri="{BB962C8B-B14F-4D97-AF65-F5344CB8AC3E}">
        <p14:creationId xmlns:p14="http://schemas.microsoft.com/office/powerpoint/2010/main" val="1349541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DB627-4922-471A-80B9-CD0B8F0E0A4B}" type="slidenum">
              <a:rPr lang="en-US" smtClean="0"/>
              <a:t>3</a:t>
            </a:fld>
            <a:endParaRPr lang="en-US"/>
          </a:p>
        </p:txBody>
      </p:sp>
    </p:spTree>
    <p:extLst>
      <p:ext uri="{BB962C8B-B14F-4D97-AF65-F5344CB8AC3E}">
        <p14:creationId xmlns:p14="http://schemas.microsoft.com/office/powerpoint/2010/main" val="40985266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DB627-4922-471A-80B9-CD0B8F0E0A4B}" type="slidenum">
              <a:rPr lang="en-US" smtClean="0"/>
              <a:t>30</a:t>
            </a:fld>
            <a:endParaRPr lang="en-US"/>
          </a:p>
        </p:txBody>
      </p:sp>
    </p:spTree>
    <p:extLst>
      <p:ext uri="{BB962C8B-B14F-4D97-AF65-F5344CB8AC3E}">
        <p14:creationId xmlns:p14="http://schemas.microsoft.com/office/powerpoint/2010/main" val="15589582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DB627-4922-471A-80B9-CD0B8F0E0A4B}" type="slidenum">
              <a:rPr lang="en-US" smtClean="0"/>
              <a:t>31</a:t>
            </a:fld>
            <a:endParaRPr lang="en-US"/>
          </a:p>
        </p:txBody>
      </p:sp>
    </p:spTree>
    <p:extLst>
      <p:ext uri="{BB962C8B-B14F-4D97-AF65-F5344CB8AC3E}">
        <p14:creationId xmlns:p14="http://schemas.microsoft.com/office/powerpoint/2010/main" val="3975213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DB627-4922-471A-80B9-CD0B8F0E0A4B}" type="slidenum">
              <a:rPr lang="en-US" smtClean="0"/>
              <a:t>32</a:t>
            </a:fld>
            <a:endParaRPr lang="en-US"/>
          </a:p>
        </p:txBody>
      </p:sp>
    </p:spTree>
    <p:extLst>
      <p:ext uri="{BB962C8B-B14F-4D97-AF65-F5344CB8AC3E}">
        <p14:creationId xmlns:p14="http://schemas.microsoft.com/office/powerpoint/2010/main" val="11965256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DB627-4922-471A-80B9-CD0B8F0E0A4B}" type="slidenum">
              <a:rPr lang="en-US" smtClean="0"/>
              <a:t>33</a:t>
            </a:fld>
            <a:endParaRPr lang="en-US"/>
          </a:p>
        </p:txBody>
      </p:sp>
    </p:spTree>
    <p:extLst>
      <p:ext uri="{BB962C8B-B14F-4D97-AF65-F5344CB8AC3E}">
        <p14:creationId xmlns:p14="http://schemas.microsoft.com/office/powerpoint/2010/main" val="6064102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evening.  My name is </a:t>
            </a:r>
            <a:r>
              <a:rPr lang="en-US" dirty="0" err="1"/>
              <a:t>Ila.I</a:t>
            </a:r>
            <a:r>
              <a:rPr lang="en-US" dirty="0"/>
              <a:t> am a resident of Evesham Township better know as Marlton which is in Burlington County.  I’m going to take a few minutes to talk about our “Going Electric Intake 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904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the “Going Electric Intake Form” is to collect some basic contact information from you and have you answer a few questions on why you want to electrify so that an electrification coach can be assigned to you to help you on your electrification journey.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8028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sign up, simply enter your name, city, county, state and email.  The email is required so that we can contact you.  And your location will help us assign an electrification coach that is in your area.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240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you’ve entered your contact info, there are a few simple questions to help us understand why you want to electrify (it is okay to not have a detailed explanation), any associated time frame or costs you have in mind, and if you are familiar with Rewiring America’s Personal Electrification Planner or PEP.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0972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that easy.  Once you have submitted your intake form, an electrification coach will be in touch with you.  We want to note that y</a:t>
            </a:r>
            <a:r>
              <a:rPr lang="en-US" b="0" i="0" dirty="0">
                <a:solidFill>
                  <a:srgbClr val="202124"/>
                </a:solidFill>
                <a:effectLst/>
                <a:latin typeface="docs-Roboto"/>
              </a:rPr>
              <a:t>our information will not be shared or distributed beyond the Electrification Coaching group.  And you can see on this slide, there is a link to the Intake Form and a QR code.  Thank you.  I’m now happy to turn things over to Steve Miller, one of our premier electrification coaches.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1836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6088" y="238125"/>
            <a:ext cx="3811587" cy="2144713"/>
          </a:xfrm>
        </p:spPr>
      </p:sp>
      <p:sp>
        <p:nvSpPr>
          <p:cNvPr id="3" name="Notes Placeholder 2"/>
          <p:cNvSpPr>
            <a:spLocks noGrp="1"/>
          </p:cNvSpPr>
          <p:nvPr>
            <p:ph type="body" idx="1"/>
          </p:nvPr>
        </p:nvSpPr>
        <p:spPr>
          <a:xfrm>
            <a:off x="557348" y="3430113"/>
            <a:ext cx="5852160" cy="3780473"/>
          </a:xfr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DB16B-E4B0-4887-ABD7-086BC2D0C2E6}"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0062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DB627-4922-471A-80B9-CD0B8F0E0A4B}" type="slidenum">
              <a:rPr lang="en-US" smtClean="0"/>
              <a:t>4</a:t>
            </a:fld>
            <a:endParaRPr lang="en-US"/>
          </a:p>
        </p:txBody>
      </p:sp>
    </p:spTree>
    <p:extLst>
      <p:ext uri="{BB962C8B-B14F-4D97-AF65-F5344CB8AC3E}">
        <p14:creationId xmlns:p14="http://schemas.microsoft.com/office/powerpoint/2010/main" val="35178762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DB16B-E4B0-4887-ABD7-086BC2D0C2E6}"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565183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08941" y="4620577"/>
            <a:ext cx="5852160" cy="3780473"/>
          </a:xfrm>
        </p:spPr>
        <p:txBody>
          <a:bodyPr/>
          <a:lstStyle/>
          <a:p>
            <a:endParaRPr lang="en-US" sz="1500" b="1"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DB16B-E4B0-4887-ABD7-086BC2D0C2E6}"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170690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4203F-9290-9E45-0759-57231FA47C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E94A2D-B348-43DE-42E7-3AE69C0163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D4EA60-B6FE-385F-7CD9-4ED62E9D3883}"/>
              </a:ext>
            </a:extLst>
          </p:cNvPr>
          <p:cNvSpPr>
            <a:spLocks noGrp="1"/>
          </p:cNvSpPr>
          <p:nvPr>
            <p:ph type="body" idx="1"/>
          </p:nvPr>
        </p:nvSpPr>
        <p:spPr>
          <a:xfrm>
            <a:off x="516181" y="4620577"/>
            <a:ext cx="5852160" cy="3780473"/>
          </a:xfrm>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35018468-9FFB-1AE3-2F57-3C68E8694042}"/>
              </a:ext>
            </a:extLst>
          </p:cNvPr>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C0EDB16B-E4B0-4887-ABD7-086BC2D0C2E6}" type="slidenum">
              <a:rPr kumimoji="0" lang="en-US" sz="13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42</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13524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take a quick look outside, at the air conditioner.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DB16B-E4B0-4887-ABD7-086BC2D0C2E6}"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71474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DB16B-E4B0-4887-ABD7-086BC2D0C2E6}"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38178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DB16B-E4B0-4887-ABD7-086BC2D0C2E6}"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98151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DB16B-E4B0-4887-ABD7-086BC2D0C2E6}"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67063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DB16B-E4B0-4887-ABD7-086BC2D0C2E6}"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46109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DB16B-E4B0-4887-ABD7-086BC2D0C2E6}"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84242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7442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9DB627-4922-471A-80B9-CD0B8F0E0A4B}" type="slidenum">
              <a:rPr lang="en-US" smtClean="0"/>
              <a:t>5</a:t>
            </a:fld>
            <a:endParaRPr lang="en-US"/>
          </a:p>
        </p:txBody>
      </p:sp>
    </p:spTree>
    <p:extLst>
      <p:ext uri="{BB962C8B-B14F-4D97-AF65-F5344CB8AC3E}">
        <p14:creationId xmlns:p14="http://schemas.microsoft.com/office/powerpoint/2010/main" val="35180484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8"/>
            <a:ext cx="5852160" cy="3609022"/>
          </a:xfrm>
        </p:spPr>
        <p:txBody>
          <a:bodyPr/>
          <a:lstStyle/>
          <a:p>
            <a:endParaRPr lang="en-US" dirty="0"/>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DB16B-E4B0-4887-ABD7-086BC2D0C2E6}"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41429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604F2-7B11-4F01-1B71-5CF291EBE2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EB0765-7F3E-8DBF-4437-BFFAC934EB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CEC14C-0765-9488-4DE6-47B24DD3FA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02264C-D921-BEC6-87C5-FB58030DB6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DB16B-E4B0-4887-ABD7-086BC2D0C2E6}"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50857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DB16B-E4B0-4887-ABD7-086BC2D0C2E6}"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93064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label for Karen’s current hot water tank.  Capacity is 40 gallons, and manufactured in 2018.  It is 6 years old.  Tanks often leak after 10 years, so it is good you plan to replace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DB16B-E4B0-4887-ABD7-086BC2D0C2E6}"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descr="A label on a machine&#10;&#10;Description automatically generated">
            <a:extLst>
              <a:ext uri="{FF2B5EF4-FFF2-40B4-BE49-F238E27FC236}">
                <a16:creationId xmlns:a16="http://schemas.microsoft.com/office/drawing/2014/main" id="{A1E7324E-3FA1-1CA8-9A64-3939258B5D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 y="942975"/>
            <a:ext cx="5922113" cy="3677603"/>
          </a:xfrm>
          <a:prstGeom prst="rect">
            <a:avLst/>
          </a:prstGeom>
        </p:spPr>
      </p:pic>
    </p:spTree>
    <p:extLst>
      <p:ext uri="{BB962C8B-B14F-4D97-AF65-F5344CB8AC3E}">
        <p14:creationId xmlns:p14="http://schemas.microsoft.com/office/powerpoint/2010/main" val="32517546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DOE test procedure and Energy Guide comparison of 50-gallon nominal capacity  pre-2015 standard electric (using DOE EF to UEF conversion rates),</a:t>
            </a:r>
          </a:p>
          <a:p>
            <a:r>
              <a:rPr lang="en-US" dirty="0"/>
              <a:t>A. O. Smith 40-gallon nominal capacity standard gas model GCRH-40 and A. O. Smith 50-gallon </a:t>
            </a:r>
            <a:r>
              <a:rPr lang="en-US" dirty="0" err="1"/>
              <a:t>Voltex</a:t>
            </a:r>
            <a:r>
              <a:rPr lang="en-US" dirty="0"/>
              <a:t>® AL heat pump water heaters. Annual energy cost based on $15.19</a:t>
            </a:r>
          </a:p>
          <a:p>
            <a:r>
              <a:rPr lang="en-US" dirty="0"/>
              <a:t>per thousand cubic feet natural gas and residential electricity cost of 16.25 cents/kWh in New Jersey. With rooftop PV it is assumed that 47% of the HPWH energy is pulled</a:t>
            </a:r>
          </a:p>
          <a:p>
            <a:r>
              <a:rPr lang="en-US" dirty="0"/>
              <a:t>from existing solar panels.</a:t>
            </a:r>
          </a:p>
          <a:p>
            <a:r>
              <a:rPr lang="en-US" dirty="0"/>
              <a:t>Source accessed February 2023: https://www.eia.gov/dnav/ng/ng_sum_lsum_a_EPG0_PRS_DMcf_m.htm</a:t>
            </a:r>
          </a:p>
          <a:p>
            <a:r>
              <a:rPr lang="en-US" dirty="0"/>
              <a:t>Source accessed February 2023: https://www.eia.gov/electricity/monthly/epm_table_grapher.php?t=epmt_5_06_a</a:t>
            </a:r>
          </a:p>
          <a:p>
            <a:r>
              <a:rPr lang="en-US" dirty="0"/>
              <a:t>**Sources for the CO2 emission calculations: https://www.nrel.gov/buildings/end-use-load-profiles.html; https://www.eia.gov/electricity/state/newjersey/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9DB627-4922-471A-80B9-CD0B8F0E0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88300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3A14B-0118-B598-88EE-1BB648DFF3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756047-23E9-C009-E5C0-B4599E76F339}"/>
              </a:ext>
            </a:extLst>
          </p:cNvPr>
          <p:cNvSpPr>
            <a:spLocks noGrp="1" noRot="1" noChangeAspect="1"/>
          </p:cNvSpPr>
          <p:nvPr>
            <p:ph type="sldImg"/>
          </p:nvPr>
        </p:nvSpPr>
        <p:spPr>
          <a:xfrm>
            <a:off x="777875" y="1560513"/>
            <a:ext cx="5759450" cy="3240087"/>
          </a:xfrm>
        </p:spPr>
      </p:sp>
      <p:sp>
        <p:nvSpPr>
          <p:cNvPr id="3" name="Notes Placeholder 2">
            <a:extLst>
              <a:ext uri="{FF2B5EF4-FFF2-40B4-BE49-F238E27FC236}">
                <a16:creationId xmlns:a16="http://schemas.microsoft.com/office/drawing/2014/main" id="{7D2A67EA-8A50-838A-C875-B0E6896294E8}"/>
              </a:ext>
            </a:extLst>
          </p:cNvPr>
          <p:cNvSpPr>
            <a:spLocks noGrp="1"/>
          </p:cNvSpPr>
          <p:nvPr>
            <p:ph type="body" idx="1"/>
          </p:nvPr>
        </p:nvSpPr>
        <p:spPr>
          <a:xfrm>
            <a:off x="731520" y="4800600"/>
            <a:ext cx="5852160" cy="3780473"/>
          </a:xfrm>
        </p:spPr>
        <p:txBody>
          <a:bodyPr/>
          <a:lstStyle/>
          <a:p>
            <a:endParaRPr lang="en-US" dirty="0"/>
          </a:p>
        </p:txBody>
      </p:sp>
    </p:spTree>
    <p:extLst>
      <p:ext uri="{BB962C8B-B14F-4D97-AF65-F5344CB8AC3E}">
        <p14:creationId xmlns:p14="http://schemas.microsoft.com/office/powerpoint/2010/main" val="14171862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DB16B-E4B0-4887-ABD7-086BC2D0C2E6}"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766378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DB16B-E4B0-4887-ABD7-086BC2D0C2E6}"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842265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DB16B-E4B0-4887-ABD7-086BC2D0C2E6}"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96125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19" y="4620577"/>
            <a:ext cx="6332874" cy="3780473"/>
          </a:xfr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DB16B-E4B0-4887-ABD7-086BC2D0C2E6}"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3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1929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Login Go to Settings and under the first header about “Your home”, click RESET to start over</a:t>
            </a:r>
          </a:p>
        </p:txBody>
      </p:sp>
      <p:sp>
        <p:nvSpPr>
          <p:cNvPr id="4" name="Slide Number Placeholder 3"/>
          <p:cNvSpPr>
            <a:spLocks noGrp="1"/>
          </p:cNvSpPr>
          <p:nvPr>
            <p:ph type="sldNum" sz="quarter" idx="5"/>
          </p:nvPr>
        </p:nvSpPr>
        <p:spPr/>
        <p:txBody>
          <a:bodyPr/>
          <a:lstStyle/>
          <a:p>
            <a:fld id="{089DB627-4922-471A-80B9-CD0B8F0E0A4B}" type="slidenum">
              <a:rPr lang="en-US" smtClean="0"/>
              <a:t>6</a:t>
            </a:fld>
            <a:endParaRPr lang="en-US"/>
          </a:p>
        </p:txBody>
      </p:sp>
    </p:spTree>
    <p:extLst>
      <p:ext uri="{BB962C8B-B14F-4D97-AF65-F5344CB8AC3E}">
        <p14:creationId xmlns:p14="http://schemas.microsoft.com/office/powerpoint/2010/main" val="28670006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0540A-822A-1070-7E62-03569167FF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2D4AF8-17B1-5DE1-BDF5-089B90AAC1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2D8F26-39CB-7AFA-F02B-AEF0AEF8FA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F96567-C1D0-8741-4DDA-4E698C283C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DB16B-E4B0-4887-ABD7-086BC2D0C2E6}"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92590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highly recommend Redwood Energy “Quick Reference Guides”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DB16B-E4B0-4887-ABD7-086BC2D0C2E6}"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70339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DB16B-E4B0-4887-ABD7-086BC2D0C2E6}"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900233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36C5E-7255-64B8-EA80-22C3480435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C2680E-C1C9-4AA7-FC7C-78282A5302DA}"/>
              </a:ext>
            </a:extLst>
          </p:cNvPr>
          <p:cNvSpPr>
            <a:spLocks noGrp="1" noRot="1" noChangeAspect="1"/>
          </p:cNvSpPr>
          <p:nvPr>
            <p:ph type="sldImg"/>
          </p:nvPr>
        </p:nvSpPr>
        <p:spPr>
          <a:xfrm>
            <a:off x="777875" y="1268413"/>
            <a:ext cx="5759450" cy="3240087"/>
          </a:xfrm>
        </p:spPr>
      </p:sp>
      <p:sp>
        <p:nvSpPr>
          <p:cNvPr id="3" name="Notes Placeholder 2">
            <a:extLst>
              <a:ext uri="{FF2B5EF4-FFF2-40B4-BE49-F238E27FC236}">
                <a16:creationId xmlns:a16="http://schemas.microsoft.com/office/drawing/2014/main" id="{B3935D08-7D69-A707-0F36-C6D999AE7C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B00EB6-F6C5-AE55-13FC-E3632A56AE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DB16B-E4B0-4887-ABD7-086BC2D0C2E6}"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67080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07905-C25D-868B-9B95-4F028C461C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E11E70-0B6D-BB71-50A1-46014F64E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45FE33-6152-C102-F083-0814515D27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C56095-8254-7270-1869-8FF37EED8E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DB16B-E4B0-4887-ABD7-086BC2D0C2E6}"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98651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DB627-4922-471A-80B9-CD0B8F0E0A4B}" type="slidenum">
              <a:rPr lang="en-US" smtClean="0"/>
              <a:t>65</a:t>
            </a:fld>
            <a:endParaRPr lang="en-US"/>
          </a:p>
        </p:txBody>
      </p:sp>
    </p:spTree>
    <p:extLst>
      <p:ext uri="{BB962C8B-B14F-4D97-AF65-F5344CB8AC3E}">
        <p14:creationId xmlns:p14="http://schemas.microsoft.com/office/powerpoint/2010/main" val="24188077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DB627-4922-471A-80B9-CD0B8F0E0A4B}" type="slidenum">
              <a:rPr lang="en-US" smtClean="0"/>
              <a:t>66</a:t>
            </a:fld>
            <a:endParaRPr lang="en-US"/>
          </a:p>
        </p:txBody>
      </p:sp>
    </p:spTree>
    <p:extLst>
      <p:ext uri="{BB962C8B-B14F-4D97-AF65-F5344CB8AC3E}">
        <p14:creationId xmlns:p14="http://schemas.microsoft.com/office/powerpoint/2010/main" val="26632135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DB627-4922-471A-80B9-CD0B8F0E0A4B}" type="slidenum">
              <a:rPr lang="en-US" smtClean="0"/>
              <a:t>67</a:t>
            </a:fld>
            <a:endParaRPr lang="en-US"/>
          </a:p>
        </p:txBody>
      </p:sp>
    </p:spTree>
    <p:extLst>
      <p:ext uri="{BB962C8B-B14F-4D97-AF65-F5344CB8AC3E}">
        <p14:creationId xmlns:p14="http://schemas.microsoft.com/office/powerpoint/2010/main" val="25130614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DB627-4922-471A-80B9-CD0B8F0E0A4B}" type="slidenum">
              <a:rPr lang="en-US" smtClean="0"/>
              <a:t>68</a:t>
            </a:fld>
            <a:endParaRPr lang="en-US"/>
          </a:p>
        </p:txBody>
      </p:sp>
    </p:spTree>
    <p:extLst>
      <p:ext uri="{BB962C8B-B14F-4D97-AF65-F5344CB8AC3E}">
        <p14:creationId xmlns:p14="http://schemas.microsoft.com/office/powerpoint/2010/main" val="29443374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DB627-4922-471A-80B9-CD0B8F0E0A4B}" type="slidenum">
              <a:rPr lang="en-US" smtClean="0"/>
              <a:t>69</a:t>
            </a:fld>
            <a:endParaRPr lang="en-US"/>
          </a:p>
        </p:txBody>
      </p:sp>
    </p:spTree>
    <p:extLst>
      <p:ext uri="{BB962C8B-B14F-4D97-AF65-F5344CB8AC3E}">
        <p14:creationId xmlns:p14="http://schemas.microsoft.com/office/powerpoint/2010/main" val="3054052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Income is for determining whether low or moderate income, for rebates</a:t>
            </a:r>
          </a:p>
        </p:txBody>
      </p:sp>
      <p:sp>
        <p:nvSpPr>
          <p:cNvPr id="4" name="Slide Number Placeholder 3"/>
          <p:cNvSpPr>
            <a:spLocks noGrp="1"/>
          </p:cNvSpPr>
          <p:nvPr>
            <p:ph type="sldNum" sz="quarter" idx="5"/>
          </p:nvPr>
        </p:nvSpPr>
        <p:spPr/>
        <p:txBody>
          <a:bodyPr/>
          <a:lstStyle/>
          <a:p>
            <a:fld id="{089DB627-4922-471A-80B9-CD0B8F0E0A4B}" type="slidenum">
              <a:rPr lang="en-US" smtClean="0"/>
              <a:t>7</a:t>
            </a:fld>
            <a:endParaRPr lang="en-US"/>
          </a:p>
        </p:txBody>
      </p:sp>
    </p:spTree>
    <p:extLst>
      <p:ext uri="{BB962C8B-B14F-4D97-AF65-F5344CB8AC3E}">
        <p14:creationId xmlns:p14="http://schemas.microsoft.com/office/powerpoint/2010/main" val="24989022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DB627-4922-471A-80B9-CD0B8F0E0A4B}" type="slidenum">
              <a:rPr lang="en-US" smtClean="0"/>
              <a:t>70</a:t>
            </a:fld>
            <a:endParaRPr lang="en-US"/>
          </a:p>
        </p:txBody>
      </p:sp>
    </p:spTree>
    <p:extLst>
      <p:ext uri="{BB962C8B-B14F-4D97-AF65-F5344CB8AC3E}">
        <p14:creationId xmlns:p14="http://schemas.microsoft.com/office/powerpoint/2010/main" val="37836605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DB627-4922-471A-80B9-CD0B8F0E0A4B}" type="slidenum">
              <a:rPr lang="en-US" smtClean="0"/>
              <a:t>71</a:t>
            </a:fld>
            <a:endParaRPr lang="en-US"/>
          </a:p>
        </p:txBody>
      </p:sp>
    </p:spTree>
    <p:extLst>
      <p:ext uri="{BB962C8B-B14F-4D97-AF65-F5344CB8AC3E}">
        <p14:creationId xmlns:p14="http://schemas.microsoft.com/office/powerpoint/2010/main" val="27616739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DB627-4922-471A-80B9-CD0B8F0E0A4B}" type="slidenum">
              <a:rPr lang="en-US" smtClean="0"/>
              <a:t>72</a:t>
            </a:fld>
            <a:endParaRPr lang="en-US"/>
          </a:p>
        </p:txBody>
      </p:sp>
    </p:spTree>
    <p:extLst>
      <p:ext uri="{BB962C8B-B14F-4D97-AF65-F5344CB8AC3E}">
        <p14:creationId xmlns:p14="http://schemas.microsoft.com/office/powerpoint/2010/main" val="34271429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DB627-4922-471A-80B9-CD0B8F0E0A4B}" type="slidenum">
              <a:rPr lang="en-US" smtClean="0"/>
              <a:t>73</a:t>
            </a:fld>
            <a:endParaRPr lang="en-US"/>
          </a:p>
        </p:txBody>
      </p:sp>
    </p:spTree>
    <p:extLst>
      <p:ext uri="{BB962C8B-B14F-4D97-AF65-F5344CB8AC3E}">
        <p14:creationId xmlns:p14="http://schemas.microsoft.com/office/powerpoint/2010/main" val="25063527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DB627-4922-471A-80B9-CD0B8F0E0A4B}" type="slidenum">
              <a:rPr lang="en-US" smtClean="0"/>
              <a:t>74</a:t>
            </a:fld>
            <a:endParaRPr lang="en-US"/>
          </a:p>
        </p:txBody>
      </p:sp>
    </p:spTree>
    <p:extLst>
      <p:ext uri="{BB962C8B-B14F-4D97-AF65-F5344CB8AC3E}">
        <p14:creationId xmlns:p14="http://schemas.microsoft.com/office/powerpoint/2010/main" val="740407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DB627-4922-471A-80B9-CD0B8F0E0A4B}" type="slidenum">
              <a:rPr lang="en-US" smtClean="0"/>
              <a:t>75</a:t>
            </a:fld>
            <a:endParaRPr lang="en-US"/>
          </a:p>
        </p:txBody>
      </p:sp>
    </p:spTree>
    <p:extLst>
      <p:ext uri="{BB962C8B-B14F-4D97-AF65-F5344CB8AC3E}">
        <p14:creationId xmlns:p14="http://schemas.microsoft.com/office/powerpoint/2010/main" val="3830266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DB627-4922-471A-80B9-CD0B8F0E0A4B}" type="slidenum">
              <a:rPr lang="en-US" smtClean="0"/>
              <a:t>8</a:t>
            </a:fld>
            <a:endParaRPr lang="en-US"/>
          </a:p>
        </p:txBody>
      </p:sp>
    </p:spTree>
    <p:extLst>
      <p:ext uri="{BB962C8B-B14F-4D97-AF65-F5344CB8AC3E}">
        <p14:creationId xmlns:p14="http://schemas.microsoft.com/office/powerpoint/2010/main" val="1524737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here, click “View Project” to get all of the info in the following slides, for EACH of the projects</a:t>
            </a:r>
          </a:p>
        </p:txBody>
      </p:sp>
      <p:sp>
        <p:nvSpPr>
          <p:cNvPr id="4" name="Slide Number Placeholder 3"/>
          <p:cNvSpPr>
            <a:spLocks noGrp="1"/>
          </p:cNvSpPr>
          <p:nvPr>
            <p:ph type="sldNum" sz="quarter" idx="5"/>
          </p:nvPr>
        </p:nvSpPr>
        <p:spPr/>
        <p:txBody>
          <a:bodyPr/>
          <a:lstStyle/>
          <a:p>
            <a:fld id="{089DB627-4922-471A-80B9-CD0B8F0E0A4B}" type="slidenum">
              <a:rPr lang="en-US" smtClean="0"/>
              <a:t>9</a:t>
            </a:fld>
            <a:endParaRPr lang="en-US"/>
          </a:p>
        </p:txBody>
      </p:sp>
    </p:spTree>
    <p:extLst>
      <p:ext uri="{BB962C8B-B14F-4D97-AF65-F5344CB8AC3E}">
        <p14:creationId xmlns:p14="http://schemas.microsoft.com/office/powerpoint/2010/main" val="2301653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23A11-FAEB-B69E-582F-9CC0D9A079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2B7A9C-39F4-68E4-7EDF-A59B61A337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931AF7-5C0C-9871-2181-593AF81F447E}"/>
              </a:ext>
            </a:extLst>
          </p:cNvPr>
          <p:cNvSpPr>
            <a:spLocks noGrp="1"/>
          </p:cNvSpPr>
          <p:nvPr>
            <p:ph type="dt" sz="half" idx="10"/>
          </p:nvPr>
        </p:nvSpPr>
        <p:spPr/>
        <p:txBody>
          <a:bodyPr/>
          <a:lstStyle/>
          <a:p>
            <a:fld id="{A826AFFA-F29E-46BD-A778-56A5061F2D16}" type="datetimeFigureOut">
              <a:rPr lang="en-US" smtClean="0"/>
              <a:t>12/31/2024</a:t>
            </a:fld>
            <a:endParaRPr lang="en-US"/>
          </a:p>
        </p:txBody>
      </p:sp>
      <p:sp>
        <p:nvSpPr>
          <p:cNvPr id="5" name="Footer Placeholder 4">
            <a:extLst>
              <a:ext uri="{FF2B5EF4-FFF2-40B4-BE49-F238E27FC236}">
                <a16:creationId xmlns:a16="http://schemas.microsoft.com/office/drawing/2014/main" id="{17A00B60-5FA0-A59B-8A28-DA30B61EBF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E70FA-3737-6CD9-47E9-E5C4DE36E3B6}"/>
              </a:ext>
            </a:extLst>
          </p:cNvPr>
          <p:cNvSpPr>
            <a:spLocks noGrp="1"/>
          </p:cNvSpPr>
          <p:nvPr>
            <p:ph type="sldNum" sz="quarter" idx="12"/>
          </p:nvPr>
        </p:nvSpPr>
        <p:spPr/>
        <p:txBody>
          <a:bodyPr/>
          <a:lstStyle/>
          <a:p>
            <a:fld id="{DE596709-A5FD-4C60-B19F-3F2C405FD724}" type="slidenum">
              <a:rPr lang="en-US" smtClean="0"/>
              <a:t>‹#›</a:t>
            </a:fld>
            <a:endParaRPr lang="en-US"/>
          </a:p>
        </p:txBody>
      </p:sp>
    </p:spTree>
    <p:extLst>
      <p:ext uri="{BB962C8B-B14F-4D97-AF65-F5344CB8AC3E}">
        <p14:creationId xmlns:p14="http://schemas.microsoft.com/office/powerpoint/2010/main" val="1956996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89E0-C102-8492-2F4A-2778CC1BF0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C4B49D-2212-BACC-B40D-C7CA3C7D40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490D4A-37C3-52A0-A16C-868621C4E56E}"/>
              </a:ext>
            </a:extLst>
          </p:cNvPr>
          <p:cNvSpPr>
            <a:spLocks noGrp="1"/>
          </p:cNvSpPr>
          <p:nvPr>
            <p:ph type="dt" sz="half" idx="10"/>
          </p:nvPr>
        </p:nvSpPr>
        <p:spPr/>
        <p:txBody>
          <a:bodyPr/>
          <a:lstStyle/>
          <a:p>
            <a:fld id="{A826AFFA-F29E-46BD-A778-56A5061F2D16}" type="datetimeFigureOut">
              <a:rPr lang="en-US" smtClean="0"/>
              <a:t>12/31/2024</a:t>
            </a:fld>
            <a:endParaRPr lang="en-US"/>
          </a:p>
        </p:txBody>
      </p:sp>
      <p:sp>
        <p:nvSpPr>
          <p:cNvPr id="5" name="Footer Placeholder 4">
            <a:extLst>
              <a:ext uri="{FF2B5EF4-FFF2-40B4-BE49-F238E27FC236}">
                <a16:creationId xmlns:a16="http://schemas.microsoft.com/office/drawing/2014/main" id="{ED6F23AC-3E52-E497-2D18-FE17D83C8D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880DC5-6080-1148-A2F1-D62B4CEDD482}"/>
              </a:ext>
            </a:extLst>
          </p:cNvPr>
          <p:cNvSpPr>
            <a:spLocks noGrp="1"/>
          </p:cNvSpPr>
          <p:nvPr>
            <p:ph type="sldNum" sz="quarter" idx="12"/>
          </p:nvPr>
        </p:nvSpPr>
        <p:spPr/>
        <p:txBody>
          <a:bodyPr/>
          <a:lstStyle/>
          <a:p>
            <a:fld id="{DE596709-A5FD-4C60-B19F-3F2C405FD724}" type="slidenum">
              <a:rPr lang="en-US" smtClean="0"/>
              <a:t>‹#›</a:t>
            </a:fld>
            <a:endParaRPr lang="en-US"/>
          </a:p>
        </p:txBody>
      </p:sp>
    </p:spTree>
    <p:extLst>
      <p:ext uri="{BB962C8B-B14F-4D97-AF65-F5344CB8AC3E}">
        <p14:creationId xmlns:p14="http://schemas.microsoft.com/office/powerpoint/2010/main" val="1060661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CA787A-69A5-A027-92CD-68BF8951EE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1942A1-6AC9-77C5-EEE6-18DC92C07B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302164-B812-3184-549E-D8B7E1E0A37B}"/>
              </a:ext>
            </a:extLst>
          </p:cNvPr>
          <p:cNvSpPr>
            <a:spLocks noGrp="1"/>
          </p:cNvSpPr>
          <p:nvPr>
            <p:ph type="dt" sz="half" idx="10"/>
          </p:nvPr>
        </p:nvSpPr>
        <p:spPr/>
        <p:txBody>
          <a:bodyPr/>
          <a:lstStyle/>
          <a:p>
            <a:fld id="{A826AFFA-F29E-46BD-A778-56A5061F2D16}" type="datetimeFigureOut">
              <a:rPr lang="en-US" smtClean="0"/>
              <a:t>12/31/2024</a:t>
            </a:fld>
            <a:endParaRPr lang="en-US"/>
          </a:p>
        </p:txBody>
      </p:sp>
      <p:sp>
        <p:nvSpPr>
          <p:cNvPr id="5" name="Footer Placeholder 4">
            <a:extLst>
              <a:ext uri="{FF2B5EF4-FFF2-40B4-BE49-F238E27FC236}">
                <a16:creationId xmlns:a16="http://schemas.microsoft.com/office/drawing/2014/main" id="{A9D91AC4-B6A8-622F-D221-1A8AB33F52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B70AAA-6F92-7E21-7531-86011DB78CD3}"/>
              </a:ext>
            </a:extLst>
          </p:cNvPr>
          <p:cNvSpPr>
            <a:spLocks noGrp="1"/>
          </p:cNvSpPr>
          <p:nvPr>
            <p:ph type="sldNum" sz="quarter" idx="12"/>
          </p:nvPr>
        </p:nvSpPr>
        <p:spPr/>
        <p:txBody>
          <a:bodyPr/>
          <a:lstStyle/>
          <a:p>
            <a:fld id="{DE596709-A5FD-4C60-B19F-3F2C405FD724}" type="slidenum">
              <a:rPr lang="en-US" smtClean="0"/>
              <a:t>‹#›</a:t>
            </a:fld>
            <a:endParaRPr lang="en-US"/>
          </a:p>
        </p:txBody>
      </p:sp>
    </p:spTree>
    <p:extLst>
      <p:ext uri="{BB962C8B-B14F-4D97-AF65-F5344CB8AC3E}">
        <p14:creationId xmlns:p14="http://schemas.microsoft.com/office/powerpoint/2010/main" val="1124728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1"/>
        <p:cNvGrpSpPr/>
        <p:nvPr/>
      </p:nvGrpSpPr>
      <p:grpSpPr>
        <a:xfrm>
          <a:off x="0" y="0"/>
          <a:ext cx="0" cy="0"/>
          <a:chOff x="0" y="0"/>
          <a:chExt cx="0" cy="0"/>
        </a:xfrm>
      </p:grpSpPr>
      <p:sp>
        <p:nvSpPr>
          <p:cNvPr id="142" name="Google Shape;142;g211541db276_0_849"/>
          <p:cNvSpPr txBox="1">
            <a:spLocks noGrp="1"/>
          </p:cNvSpPr>
          <p:nvPr>
            <p:ph type="title"/>
          </p:nvPr>
        </p:nvSpPr>
        <p:spPr>
          <a:xfrm>
            <a:off x="415600" y="292609"/>
            <a:ext cx="11360800" cy="861744"/>
          </a:xfrm>
          <a:prstGeom prst="rect">
            <a:avLst/>
          </a:prstGeom>
          <a:noFill/>
          <a:ln>
            <a:noFill/>
          </a:ln>
        </p:spPr>
        <p:txBody>
          <a:bodyPr spcFirstLastPara="1" wrap="square" lIns="91425" tIns="91425" rIns="91425" bIns="91425" anchor="t" anchorCtr="0">
            <a:sp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143" name="Google Shape;143;g211541db276_0_849"/>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507987" algn="l">
              <a:lnSpc>
                <a:spcPct val="115000"/>
              </a:lnSpc>
              <a:spcBef>
                <a:spcPts val="0"/>
              </a:spcBef>
              <a:spcAft>
                <a:spcPts val="0"/>
              </a:spcAft>
              <a:buSzPts val="2400"/>
              <a:buChar char="●"/>
              <a:defRPr/>
            </a:lvl1pPr>
            <a:lvl2pPr marL="1219170" lvl="1" indent="-457189" algn="l">
              <a:lnSpc>
                <a:spcPct val="115000"/>
              </a:lnSpc>
              <a:spcBef>
                <a:spcPts val="2133"/>
              </a:spcBef>
              <a:spcAft>
                <a:spcPts val="0"/>
              </a:spcAft>
              <a:buSzPts val="1800"/>
              <a:buChar char="○"/>
              <a:defRPr/>
            </a:lvl2pPr>
            <a:lvl3pPr marL="1828754" lvl="2" indent="-457189" algn="l">
              <a:lnSpc>
                <a:spcPct val="115000"/>
              </a:lnSpc>
              <a:spcBef>
                <a:spcPts val="2133"/>
              </a:spcBef>
              <a:spcAft>
                <a:spcPts val="0"/>
              </a:spcAft>
              <a:buSzPts val="1800"/>
              <a:buChar char="■"/>
              <a:defRPr/>
            </a:lvl3pPr>
            <a:lvl4pPr marL="2438339" lvl="3" indent="-457189" algn="l">
              <a:lnSpc>
                <a:spcPct val="115000"/>
              </a:lnSpc>
              <a:spcBef>
                <a:spcPts val="2133"/>
              </a:spcBef>
              <a:spcAft>
                <a:spcPts val="0"/>
              </a:spcAft>
              <a:buSzPts val="1800"/>
              <a:buChar char="●"/>
              <a:defRPr/>
            </a:lvl4pPr>
            <a:lvl5pPr marL="3047924" lvl="4" indent="-457189" algn="l">
              <a:lnSpc>
                <a:spcPct val="115000"/>
              </a:lnSpc>
              <a:spcBef>
                <a:spcPts val="2133"/>
              </a:spcBef>
              <a:spcAft>
                <a:spcPts val="0"/>
              </a:spcAft>
              <a:buSzPts val="18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231568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016002" y="2266950"/>
            <a:ext cx="10160000" cy="2324100"/>
          </a:xfrm>
          <a:prstGeom prst="rect">
            <a:avLst/>
          </a:prstGeom>
        </p:spPr>
        <p:txBody>
          <a:bodyPr anchor="ctr"/>
          <a:lstStyle>
            <a:lvl1pPr algn="ctr">
              <a:lnSpc>
                <a:spcPct val="80000"/>
              </a:lnSpc>
              <a:defRPr sz="6500" cap="all">
                <a:solidFill>
                  <a:srgbClr val="FFFFFF"/>
                </a:solidFill>
              </a:defRPr>
            </a:lvl1pPr>
          </a:lstStyle>
          <a:p>
            <a:r>
              <a:t>Title Text</a:t>
            </a:r>
          </a:p>
        </p:txBody>
      </p:sp>
      <p:sp>
        <p:nvSpPr>
          <p:cNvPr id="32" name="Slide Number"/>
          <p:cNvSpPr txBox="1">
            <a:spLocks noGrp="1"/>
          </p:cNvSpPr>
          <p:nvPr>
            <p:ph type="sldNum" sz="quarter" idx="2"/>
          </p:nvPr>
        </p:nvSpPr>
        <p:spPr>
          <a:xfrm>
            <a:off x="11880001" y="90001"/>
            <a:ext cx="307777" cy="30264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5858365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016002" y="2266950"/>
            <a:ext cx="10160000" cy="2324100"/>
          </a:xfrm>
          <a:prstGeom prst="rect">
            <a:avLst/>
          </a:prstGeom>
        </p:spPr>
        <p:txBody>
          <a:bodyPr anchor="ctr"/>
          <a:lstStyle>
            <a:lvl1pPr algn="ctr">
              <a:lnSpc>
                <a:spcPct val="80000"/>
              </a:lnSpc>
              <a:defRPr sz="6500" cap="all">
                <a:solidFill>
                  <a:srgbClr val="FFFFFF"/>
                </a:solidFill>
              </a:defRPr>
            </a:lvl1pPr>
          </a:lstStyle>
          <a:p>
            <a:r>
              <a:t>Title Text</a:t>
            </a:r>
          </a:p>
        </p:txBody>
      </p:sp>
      <p:sp>
        <p:nvSpPr>
          <p:cNvPr id="40" name="Slide Number"/>
          <p:cNvSpPr txBox="1">
            <a:spLocks noGrp="1"/>
          </p:cNvSpPr>
          <p:nvPr>
            <p:ph type="sldNum" sz="quarter" idx="2"/>
          </p:nvPr>
        </p:nvSpPr>
        <p:spPr>
          <a:xfrm>
            <a:off x="11880001" y="90001"/>
            <a:ext cx="307777" cy="30264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4475828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0168472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508000" y="1206502"/>
            <a:ext cx="10922000" cy="4849027"/>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508000" y="317500"/>
            <a:ext cx="10922000" cy="693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1842751" y="6477001"/>
            <a:ext cx="307777" cy="302647"/>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66708970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508000" y="317501"/>
            <a:ext cx="10922000" cy="692367"/>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508000" y="1206501"/>
            <a:ext cx="10922000" cy="484839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1842751" y="6477001"/>
            <a:ext cx="307777" cy="302647"/>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37672590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117" name="Rectangle"/>
          <p:cNvSpPr/>
          <p:nvPr/>
        </p:nvSpPr>
        <p:spPr>
          <a:xfrm>
            <a:off x="6096001" y="2"/>
            <a:ext cx="6318575" cy="7072673"/>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25400" tIns="25400" rIns="25400" bIns="25400" anchor="ctr"/>
          <a:lstStyle/>
          <a:p>
            <a:pPr algn="ctr" defTabSz="41276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180002" y="6251528"/>
            <a:ext cx="453473" cy="453473"/>
          </a:xfrm>
          <a:prstGeom prst="rect">
            <a:avLst/>
          </a:prstGeom>
          <a:ln w="12700">
            <a:miter lim="400000"/>
          </a:ln>
        </p:spPr>
      </p:pic>
      <p:sp>
        <p:nvSpPr>
          <p:cNvPr id="119" name="Title Text"/>
          <p:cNvSpPr txBox="1">
            <a:spLocks noGrp="1"/>
          </p:cNvSpPr>
          <p:nvPr>
            <p:ph type="title"/>
          </p:nvPr>
        </p:nvSpPr>
        <p:spPr>
          <a:xfrm>
            <a:off x="6604002" y="317502"/>
            <a:ext cx="5130001" cy="737996"/>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6604002" y="1206502"/>
            <a:ext cx="5130001" cy="5045027"/>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1842751" y="6477001"/>
            <a:ext cx="307777" cy="302647"/>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19609883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129" name="Rectangle"/>
          <p:cNvSpPr/>
          <p:nvPr/>
        </p:nvSpPr>
        <p:spPr>
          <a:xfrm>
            <a:off x="6096001" y="2"/>
            <a:ext cx="6318575" cy="7072673"/>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25400" tIns="25400" rIns="25400" bIns="25400" anchor="ctr"/>
          <a:lstStyle/>
          <a:p>
            <a:pPr algn="ctr" defTabSz="41276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180002" y="6251528"/>
            <a:ext cx="453473" cy="453473"/>
          </a:xfrm>
          <a:prstGeom prst="rect">
            <a:avLst/>
          </a:prstGeom>
          <a:ln w="12700">
            <a:miter lim="400000"/>
          </a:ln>
        </p:spPr>
      </p:pic>
      <p:sp>
        <p:nvSpPr>
          <p:cNvPr id="131" name="Title Text"/>
          <p:cNvSpPr txBox="1">
            <a:spLocks noGrp="1"/>
          </p:cNvSpPr>
          <p:nvPr>
            <p:ph type="title"/>
          </p:nvPr>
        </p:nvSpPr>
        <p:spPr>
          <a:xfrm>
            <a:off x="6604002" y="317502"/>
            <a:ext cx="5130001" cy="737996"/>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1842751" y="6477001"/>
            <a:ext cx="307777" cy="302647"/>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6604002" y="1206502"/>
            <a:ext cx="5130001" cy="5045027"/>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51154852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44F17-7F3A-46F6-B317-45DDB10F1F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7F432B-BB2C-F9B8-A0F5-0B23CCBBCF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C0ED17-8050-359B-ACDB-DC9F94933BAD}"/>
              </a:ext>
            </a:extLst>
          </p:cNvPr>
          <p:cNvSpPr>
            <a:spLocks noGrp="1"/>
          </p:cNvSpPr>
          <p:nvPr>
            <p:ph type="dt" sz="half" idx="10"/>
          </p:nvPr>
        </p:nvSpPr>
        <p:spPr/>
        <p:txBody>
          <a:bodyPr/>
          <a:lstStyle/>
          <a:p>
            <a:fld id="{A826AFFA-F29E-46BD-A778-56A5061F2D16}" type="datetimeFigureOut">
              <a:rPr lang="en-US" smtClean="0"/>
              <a:t>12/31/2024</a:t>
            </a:fld>
            <a:endParaRPr lang="en-US"/>
          </a:p>
        </p:txBody>
      </p:sp>
      <p:sp>
        <p:nvSpPr>
          <p:cNvPr id="5" name="Footer Placeholder 4">
            <a:extLst>
              <a:ext uri="{FF2B5EF4-FFF2-40B4-BE49-F238E27FC236}">
                <a16:creationId xmlns:a16="http://schemas.microsoft.com/office/drawing/2014/main" id="{EEE88DED-8D5E-E4C5-127D-8A58998F62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8D71FB-D9C2-8F0C-D71F-64372DEFAC76}"/>
              </a:ext>
            </a:extLst>
          </p:cNvPr>
          <p:cNvSpPr>
            <a:spLocks noGrp="1"/>
          </p:cNvSpPr>
          <p:nvPr>
            <p:ph type="sldNum" sz="quarter" idx="12"/>
          </p:nvPr>
        </p:nvSpPr>
        <p:spPr/>
        <p:txBody>
          <a:bodyPr/>
          <a:lstStyle/>
          <a:p>
            <a:fld id="{DE596709-A5FD-4C60-B19F-3F2C405FD724}" type="slidenum">
              <a:rPr lang="en-US" smtClean="0"/>
              <a:t>‹#›</a:t>
            </a:fld>
            <a:endParaRPr lang="en-US"/>
          </a:p>
        </p:txBody>
      </p:sp>
    </p:spTree>
    <p:extLst>
      <p:ext uri="{BB962C8B-B14F-4D97-AF65-F5344CB8AC3E}">
        <p14:creationId xmlns:p14="http://schemas.microsoft.com/office/powerpoint/2010/main" val="20026102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6521237" y="1"/>
            <a:ext cx="5677072" cy="6857903"/>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508002" y="317500"/>
            <a:ext cx="5677099" cy="693000"/>
          </a:xfrm>
          <a:prstGeom prst="rect">
            <a:avLst/>
          </a:prstGeom>
        </p:spPr>
        <p:txBody>
          <a:bodyPr/>
          <a:lstStyle/>
          <a:p>
            <a:r>
              <a:t>Title Text</a:t>
            </a:r>
          </a:p>
        </p:txBody>
      </p:sp>
      <p:sp>
        <p:nvSpPr>
          <p:cNvPr id="142" name="Body Level One…"/>
          <p:cNvSpPr txBox="1">
            <a:spLocks noGrp="1"/>
          </p:cNvSpPr>
          <p:nvPr>
            <p:ph type="body" sz="half" idx="1"/>
          </p:nvPr>
        </p:nvSpPr>
        <p:spPr>
          <a:xfrm>
            <a:off x="508002" y="1206502"/>
            <a:ext cx="5677099" cy="5045027"/>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1842751" y="6477001"/>
            <a:ext cx="307777" cy="302647"/>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25552162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1"/>
            <a:ext cx="5677072" cy="6857903"/>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180002" y="6251528"/>
            <a:ext cx="453473" cy="453473"/>
          </a:xfrm>
          <a:prstGeom prst="rect">
            <a:avLst/>
          </a:prstGeom>
          <a:ln w="12700">
            <a:miter lim="400000"/>
          </a:ln>
        </p:spPr>
      </p:pic>
      <p:sp>
        <p:nvSpPr>
          <p:cNvPr id="152" name="Title Text"/>
          <p:cNvSpPr txBox="1">
            <a:spLocks noGrp="1"/>
          </p:cNvSpPr>
          <p:nvPr>
            <p:ph type="title"/>
          </p:nvPr>
        </p:nvSpPr>
        <p:spPr>
          <a:xfrm>
            <a:off x="6159502" y="317502"/>
            <a:ext cx="5677099" cy="793750"/>
          </a:xfrm>
          <a:prstGeom prst="rect">
            <a:avLst/>
          </a:prstGeom>
        </p:spPr>
        <p:txBody>
          <a:bodyPr/>
          <a:lstStyle/>
          <a:p>
            <a:r>
              <a:t>Title Text</a:t>
            </a:r>
          </a:p>
        </p:txBody>
      </p:sp>
      <p:sp>
        <p:nvSpPr>
          <p:cNvPr id="153" name="Body Level One…"/>
          <p:cNvSpPr txBox="1">
            <a:spLocks noGrp="1"/>
          </p:cNvSpPr>
          <p:nvPr>
            <p:ph type="body" sz="half" idx="1"/>
          </p:nvPr>
        </p:nvSpPr>
        <p:spPr>
          <a:xfrm>
            <a:off x="6159502" y="1206502"/>
            <a:ext cx="5677099" cy="5045027"/>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1842751" y="6477001"/>
            <a:ext cx="307777" cy="30264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2083441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6308" y="4313621"/>
            <a:ext cx="12204616" cy="2544282"/>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508000" y="317500"/>
            <a:ext cx="10922000" cy="693000"/>
          </a:xfrm>
          <a:prstGeom prst="rect">
            <a:avLst/>
          </a:prstGeom>
        </p:spPr>
        <p:txBody>
          <a:bodyPr/>
          <a:lstStyle/>
          <a:p>
            <a:r>
              <a:t>Title Text</a:t>
            </a:r>
          </a:p>
        </p:txBody>
      </p:sp>
      <p:sp>
        <p:nvSpPr>
          <p:cNvPr id="173" name="Body Level One…"/>
          <p:cNvSpPr txBox="1">
            <a:spLocks noGrp="1"/>
          </p:cNvSpPr>
          <p:nvPr>
            <p:ph type="body" sz="half" idx="1"/>
          </p:nvPr>
        </p:nvSpPr>
        <p:spPr>
          <a:xfrm>
            <a:off x="508000" y="1206502"/>
            <a:ext cx="10922000" cy="2911121"/>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1842751" y="6477001"/>
            <a:ext cx="307777" cy="302647"/>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1272145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508002" y="317500"/>
            <a:ext cx="5677099" cy="693000"/>
          </a:xfrm>
          <a:prstGeom prst="rect">
            <a:avLst/>
          </a:prstGeom>
        </p:spPr>
        <p:txBody>
          <a:bodyPr/>
          <a:lstStyle/>
          <a:p>
            <a:r>
              <a:t>Title Text</a:t>
            </a:r>
          </a:p>
        </p:txBody>
      </p:sp>
      <p:sp>
        <p:nvSpPr>
          <p:cNvPr id="195" name="Body Level One…"/>
          <p:cNvSpPr txBox="1">
            <a:spLocks noGrp="1"/>
          </p:cNvSpPr>
          <p:nvPr>
            <p:ph type="body" sz="half" idx="1"/>
          </p:nvPr>
        </p:nvSpPr>
        <p:spPr>
          <a:xfrm>
            <a:off x="508002" y="1206502"/>
            <a:ext cx="5677099" cy="5045027"/>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5918086" y="-32"/>
            <a:ext cx="6858001" cy="6858063"/>
          </a:xfrm>
          <a:prstGeom prst="rect">
            <a:avLst/>
          </a:prstGeom>
          <a:ln w="12700">
            <a:miter lim="400000"/>
          </a:ln>
        </p:spPr>
      </p:pic>
      <p:sp>
        <p:nvSpPr>
          <p:cNvPr id="197" name="Slide Number"/>
          <p:cNvSpPr txBox="1">
            <a:spLocks noGrp="1"/>
          </p:cNvSpPr>
          <p:nvPr>
            <p:ph type="sldNum" sz="quarter" idx="2"/>
          </p:nvPr>
        </p:nvSpPr>
        <p:spPr>
          <a:xfrm>
            <a:off x="11842751" y="6477001"/>
            <a:ext cx="307777" cy="30264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9505958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508002" y="317500"/>
            <a:ext cx="5677099" cy="693000"/>
          </a:xfrm>
          <a:prstGeom prst="rect">
            <a:avLst/>
          </a:prstGeom>
        </p:spPr>
        <p:txBody>
          <a:bodyPr/>
          <a:lstStyle/>
          <a:p>
            <a:r>
              <a:t>Title Text</a:t>
            </a:r>
          </a:p>
        </p:txBody>
      </p:sp>
      <p:sp>
        <p:nvSpPr>
          <p:cNvPr id="205" name="Body Level One…"/>
          <p:cNvSpPr txBox="1">
            <a:spLocks noGrp="1"/>
          </p:cNvSpPr>
          <p:nvPr>
            <p:ph type="body" sz="half" idx="1"/>
          </p:nvPr>
        </p:nvSpPr>
        <p:spPr>
          <a:xfrm>
            <a:off x="508002" y="1206502"/>
            <a:ext cx="5677099" cy="5045027"/>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6838393" y="981274"/>
            <a:ext cx="4895492" cy="4895492"/>
          </a:xfrm>
          <a:prstGeom prst="rect">
            <a:avLst/>
          </a:prstGeom>
          <a:ln w="12700">
            <a:miter lim="400000"/>
          </a:ln>
        </p:spPr>
      </p:pic>
      <p:sp>
        <p:nvSpPr>
          <p:cNvPr id="207" name="Slide Number"/>
          <p:cNvSpPr txBox="1">
            <a:spLocks noGrp="1"/>
          </p:cNvSpPr>
          <p:nvPr>
            <p:ph type="sldNum" sz="quarter" idx="2"/>
          </p:nvPr>
        </p:nvSpPr>
        <p:spPr>
          <a:xfrm>
            <a:off x="11842751" y="6477001"/>
            <a:ext cx="307777" cy="30264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4202292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508002" y="317500"/>
            <a:ext cx="5677099" cy="693000"/>
          </a:xfrm>
          <a:prstGeom prst="rect">
            <a:avLst/>
          </a:prstGeom>
        </p:spPr>
        <p:txBody>
          <a:bodyPr/>
          <a:lstStyle/>
          <a:p>
            <a:r>
              <a:t>Title Text</a:t>
            </a:r>
          </a:p>
        </p:txBody>
      </p:sp>
      <p:sp>
        <p:nvSpPr>
          <p:cNvPr id="215" name="Body Level One…"/>
          <p:cNvSpPr txBox="1">
            <a:spLocks noGrp="1"/>
          </p:cNvSpPr>
          <p:nvPr>
            <p:ph type="body" sz="half" idx="1"/>
          </p:nvPr>
        </p:nvSpPr>
        <p:spPr>
          <a:xfrm>
            <a:off x="508002" y="1206502"/>
            <a:ext cx="5677099" cy="5045027"/>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6756050" y="1015053"/>
            <a:ext cx="4872474" cy="4827898"/>
          </a:xfrm>
          <a:prstGeom prst="rect">
            <a:avLst/>
          </a:prstGeom>
          <a:ln w="12700">
            <a:miter lim="400000"/>
          </a:ln>
        </p:spPr>
      </p:pic>
      <p:sp>
        <p:nvSpPr>
          <p:cNvPr id="217" name="Slide Number"/>
          <p:cNvSpPr txBox="1">
            <a:spLocks noGrp="1"/>
          </p:cNvSpPr>
          <p:nvPr>
            <p:ph type="sldNum" sz="quarter" idx="2"/>
          </p:nvPr>
        </p:nvSpPr>
        <p:spPr>
          <a:xfrm>
            <a:off x="11842751" y="6477001"/>
            <a:ext cx="307777" cy="30264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0669147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508002" y="317500"/>
            <a:ext cx="5677099" cy="693000"/>
          </a:xfrm>
          <a:prstGeom prst="rect">
            <a:avLst/>
          </a:prstGeom>
        </p:spPr>
        <p:txBody>
          <a:bodyPr/>
          <a:lstStyle/>
          <a:p>
            <a:r>
              <a:t>Title Text</a:t>
            </a:r>
          </a:p>
        </p:txBody>
      </p:sp>
      <p:sp>
        <p:nvSpPr>
          <p:cNvPr id="225" name="Body Level One…"/>
          <p:cNvSpPr txBox="1">
            <a:spLocks noGrp="1"/>
          </p:cNvSpPr>
          <p:nvPr>
            <p:ph type="body" sz="half" idx="1"/>
          </p:nvPr>
        </p:nvSpPr>
        <p:spPr>
          <a:xfrm>
            <a:off x="508002" y="1206502"/>
            <a:ext cx="5677099" cy="5045027"/>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7584602" y="1007430"/>
            <a:ext cx="3548999" cy="4843144"/>
          </a:xfrm>
          <a:prstGeom prst="rect">
            <a:avLst/>
          </a:prstGeom>
          <a:ln w="12700">
            <a:miter lim="400000"/>
          </a:ln>
        </p:spPr>
      </p:pic>
      <p:sp>
        <p:nvSpPr>
          <p:cNvPr id="227" name="Slide Number"/>
          <p:cNvSpPr txBox="1">
            <a:spLocks noGrp="1"/>
          </p:cNvSpPr>
          <p:nvPr>
            <p:ph type="sldNum" sz="quarter" idx="2"/>
          </p:nvPr>
        </p:nvSpPr>
        <p:spPr>
          <a:xfrm>
            <a:off x="11842751" y="6477001"/>
            <a:ext cx="307777" cy="30264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7258741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508002" y="317500"/>
            <a:ext cx="5677099" cy="693000"/>
          </a:xfrm>
          <a:prstGeom prst="rect">
            <a:avLst/>
          </a:prstGeom>
        </p:spPr>
        <p:txBody>
          <a:bodyPr/>
          <a:lstStyle/>
          <a:p>
            <a:r>
              <a:t>Title Text</a:t>
            </a:r>
          </a:p>
        </p:txBody>
      </p:sp>
      <p:sp>
        <p:nvSpPr>
          <p:cNvPr id="235" name="Body Level One…"/>
          <p:cNvSpPr txBox="1">
            <a:spLocks noGrp="1"/>
          </p:cNvSpPr>
          <p:nvPr>
            <p:ph type="body" sz="half" idx="1"/>
          </p:nvPr>
        </p:nvSpPr>
        <p:spPr>
          <a:xfrm>
            <a:off x="508002" y="1206502"/>
            <a:ext cx="5677099" cy="5045027"/>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7193777" y="1016753"/>
            <a:ext cx="4330651" cy="4824497"/>
          </a:xfrm>
          <a:prstGeom prst="rect">
            <a:avLst/>
          </a:prstGeom>
          <a:ln w="12700">
            <a:miter lim="400000"/>
          </a:ln>
        </p:spPr>
      </p:pic>
      <p:sp>
        <p:nvSpPr>
          <p:cNvPr id="237" name="Slide Number"/>
          <p:cNvSpPr txBox="1">
            <a:spLocks noGrp="1"/>
          </p:cNvSpPr>
          <p:nvPr>
            <p:ph type="sldNum" sz="quarter" idx="2"/>
          </p:nvPr>
        </p:nvSpPr>
        <p:spPr>
          <a:xfrm>
            <a:off x="11842751" y="6477001"/>
            <a:ext cx="307777" cy="30264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7139541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508002" y="317500"/>
            <a:ext cx="5677099" cy="693000"/>
          </a:xfrm>
          <a:prstGeom prst="rect">
            <a:avLst/>
          </a:prstGeom>
        </p:spPr>
        <p:txBody>
          <a:bodyPr/>
          <a:lstStyle/>
          <a:p>
            <a:r>
              <a:t>Title Text</a:t>
            </a:r>
          </a:p>
        </p:txBody>
      </p:sp>
      <p:sp>
        <p:nvSpPr>
          <p:cNvPr id="245" name="Body Level One…"/>
          <p:cNvSpPr txBox="1">
            <a:spLocks noGrp="1"/>
          </p:cNvSpPr>
          <p:nvPr>
            <p:ph type="body" sz="half" idx="1"/>
          </p:nvPr>
        </p:nvSpPr>
        <p:spPr>
          <a:xfrm>
            <a:off x="508002" y="1206502"/>
            <a:ext cx="5677099" cy="5045027"/>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1842751" y="6477001"/>
            <a:ext cx="307777" cy="302647"/>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6711952" y="146051"/>
            <a:ext cx="5302250" cy="6896391"/>
          </a:xfrm>
          <a:prstGeom prst="rect">
            <a:avLst/>
          </a:prstGeom>
          <a:ln w="12700">
            <a:miter lim="400000"/>
          </a:ln>
        </p:spPr>
      </p:pic>
    </p:spTree>
    <p:extLst>
      <p:ext uri="{BB962C8B-B14F-4D97-AF65-F5344CB8AC3E}">
        <p14:creationId xmlns:p14="http://schemas.microsoft.com/office/powerpoint/2010/main" val="423316237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508002" y="317500"/>
            <a:ext cx="5677099" cy="693000"/>
          </a:xfrm>
          <a:prstGeom prst="rect">
            <a:avLst/>
          </a:prstGeom>
        </p:spPr>
        <p:txBody>
          <a:bodyPr/>
          <a:lstStyle/>
          <a:p>
            <a:r>
              <a:t>Title Text</a:t>
            </a:r>
          </a:p>
        </p:txBody>
      </p:sp>
      <p:sp>
        <p:nvSpPr>
          <p:cNvPr id="255" name="Body Level One…"/>
          <p:cNvSpPr txBox="1">
            <a:spLocks noGrp="1"/>
          </p:cNvSpPr>
          <p:nvPr>
            <p:ph type="body" sz="half" idx="1"/>
          </p:nvPr>
        </p:nvSpPr>
        <p:spPr>
          <a:xfrm>
            <a:off x="508002" y="1206502"/>
            <a:ext cx="5677099" cy="5045027"/>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5907343" y="761734"/>
            <a:ext cx="6903516" cy="5334536"/>
          </a:xfrm>
          <a:prstGeom prst="rect">
            <a:avLst/>
          </a:prstGeom>
          <a:ln w="12700">
            <a:miter lim="400000"/>
          </a:ln>
        </p:spPr>
      </p:pic>
      <p:sp>
        <p:nvSpPr>
          <p:cNvPr id="257" name="Slide Number"/>
          <p:cNvSpPr txBox="1">
            <a:spLocks noGrp="1"/>
          </p:cNvSpPr>
          <p:nvPr>
            <p:ph type="sldNum" sz="quarter" idx="2"/>
          </p:nvPr>
        </p:nvSpPr>
        <p:spPr>
          <a:xfrm>
            <a:off x="11842751" y="6477001"/>
            <a:ext cx="307777" cy="30264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675900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14348-F25B-6B3B-645C-B4E339BB6C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5D4157-4807-3D1E-A4CA-6B3C19015E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AD42AE-87F9-2C57-A106-E9C6D863202B}"/>
              </a:ext>
            </a:extLst>
          </p:cNvPr>
          <p:cNvSpPr>
            <a:spLocks noGrp="1"/>
          </p:cNvSpPr>
          <p:nvPr>
            <p:ph type="dt" sz="half" idx="10"/>
          </p:nvPr>
        </p:nvSpPr>
        <p:spPr/>
        <p:txBody>
          <a:bodyPr/>
          <a:lstStyle/>
          <a:p>
            <a:fld id="{A826AFFA-F29E-46BD-A778-56A5061F2D16}" type="datetimeFigureOut">
              <a:rPr lang="en-US" smtClean="0"/>
              <a:t>12/31/2024</a:t>
            </a:fld>
            <a:endParaRPr lang="en-US"/>
          </a:p>
        </p:txBody>
      </p:sp>
      <p:sp>
        <p:nvSpPr>
          <p:cNvPr id="5" name="Footer Placeholder 4">
            <a:extLst>
              <a:ext uri="{FF2B5EF4-FFF2-40B4-BE49-F238E27FC236}">
                <a16:creationId xmlns:a16="http://schemas.microsoft.com/office/drawing/2014/main" id="{FA15180A-F538-0425-D641-7494849669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CBDB2C-6B22-CFB9-6564-7C2370BDC832}"/>
              </a:ext>
            </a:extLst>
          </p:cNvPr>
          <p:cNvSpPr>
            <a:spLocks noGrp="1"/>
          </p:cNvSpPr>
          <p:nvPr>
            <p:ph type="sldNum" sz="quarter" idx="12"/>
          </p:nvPr>
        </p:nvSpPr>
        <p:spPr/>
        <p:txBody>
          <a:bodyPr/>
          <a:lstStyle/>
          <a:p>
            <a:fld id="{DE596709-A5FD-4C60-B19F-3F2C405FD724}" type="slidenum">
              <a:rPr lang="en-US" smtClean="0"/>
              <a:t>‹#›</a:t>
            </a:fld>
            <a:endParaRPr lang="en-US"/>
          </a:p>
        </p:txBody>
      </p:sp>
    </p:spTree>
    <p:extLst>
      <p:ext uri="{BB962C8B-B14F-4D97-AF65-F5344CB8AC3E}">
        <p14:creationId xmlns:p14="http://schemas.microsoft.com/office/powerpoint/2010/main" val="13151341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508002" y="317500"/>
            <a:ext cx="5677099" cy="693000"/>
          </a:xfrm>
          <a:prstGeom prst="rect">
            <a:avLst/>
          </a:prstGeom>
        </p:spPr>
        <p:txBody>
          <a:bodyPr/>
          <a:lstStyle/>
          <a:p>
            <a:r>
              <a:t>Title Text</a:t>
            </a:r>
          </a:p>
        </p:txBody>
      </p:sp>
      <p:sp>
        <p:nvSpPr>
          <p:cNvPr id="265" name="Body Level One…"/>
          <p:cNvSpPr txBox="1">
            <a:spLocks noGrp="1"/>
          </p:cNvSpPr>
          <p:nvPr>
            <p:ph type="body" sz="half" idx="1"/>
          </p:nvPr>
        </p:nvSpPr>
        <p:spPr>
          <a:xfrm>
            <a:off x="508002" y="1206502"/>
            <a:ext cx="5677099" cy="5045027"/>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1842751" y="6477001"/>
            <a:ext cx="307777" cy="302647"/>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6423629" y="2373644"/>
            <a:ext cx="5323037" cy="2110715"/>
          </a:xfrm>
          <a:prstGeom prst="rect">
            <a:avLst/>
          </a:prstGeom>
          <a:ln w="12700">
            <a:miter lim="400000"/>
          </a:ln>
        </p:spPr>
      </p:pic>
    </p:spTree>
    <p:extLst>
      <p:ext uri="{BB962C8B-B14F-4D97-AF65-F5344CB8AC3E}">
        <p14:creationId xmlns:p14="http://schemas.microsoft.com/office/powerpoint/2010/main" val="73361165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508002" y="317500"/>
            <a:ext cx="5677099" cy="693000"/>
          </a:xfrm>
          <a:prstGeom prst="rect">
            <a:avLst/>
          </a:prstGeom>
        </p:spPr>
        <p:txBody>
          <a:bodyPr/>
          <a:lstStyle/>
          <a:p>
            <a:r>
              <a:t>Title Text</a:t>
            </a:r>
          </a:p>
        </p:txBody>
      </p:sp>
      <p:sp>
        <p:nvSpPr>
          <p:cNvPr id="275" name="Body Level One…"/>
          <p:cNvSpPr txBox="1">
            <a:spLocks noGrp="1"/>
          </p:cNvSpPr>
          <p:nvPr>
            <p:ph type="body" sz="half" idx="1"/>
          </p:nvPr>
        </p:nvSpPr>
        <p:spPr>
          <a:xfrm>
            <a:off x="508002" y="1206502"/>
            <a:ext cx="5677099" cy="5045027"/>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1842751" y="6477001"/>
            <a:ext cx="307777" cy="302647"/>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7106843" y="1316014"/>
            <a:ext cx="4247381" cy="4826000"/>
          </a:xfrm>
          <a:prstGeom prst="rect">
            <a:avLst/>
          </a:prstGeom>
          <a:ln w="12700">
            <a:miter lim="400000"/>
          </a:ln>
        </p:spPr>
      </p:pic>
    </p:spTree>
    <p:extLst>
      <p:ext uri="{BB962C8B-B14F-4D97-AF65-F5344CB8AC3E}">
        <p14:creationId xmlns:p14="http://schemas.microsoft.com/office/powerpoint/2010/main" val="322877284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6099970" y="1"/>
            <a:ext cx="6099950" cy="3431222"/>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1"/>
            <a:ext cx="6099950" cy="3431222"/>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6099970" y="3429001"/>
            <a:ext cx="6099950" cy="3431222"/>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0" y="3429001"/>
            <a:ext cx="6099950" cy="3431222"/>
          </a:xfrm>
          <a:prstGeom prst="rect">
            <a:avLst/>
          </a:prstGeom>
        </p:spPr>
        <p:txBody>
          <a:bodyPr lIns="91439" tIns="45719" rIns="91439" bIns="45719">
            <a:noAutofit/>
          </a:bodyPr>
          <a:lstStyle/>
          <a:p>
            <a:endParaRPr/>
          </a:p>
        </p:txBody>
      </p:sp>
      <p:grpSp>
        <p:nvGrpSpPr>
          <p:cNvPr id="290" name="Group"/>
          <p:cNvGrpSpPr/>
          <p:nvPr/>
        </p:nvGrpSpPr>
        <p:grpSpPr>
          <a:xfrm>
            <a:off x="-203999" y="-351000"/>
            <a:ext cx="12600001" cy="756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276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276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1842751" y="6477001"/>
            <a:ext cx="307777" cy="302647"/>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4355435" y="3149142"/>
            <a:ext cx="3481133" cy="559720"/>
          </a:xfrm>
          <a:prstGeom prst="rect">
            <a:avLst/>
          </a:prstGeom>
          <a:solidFill>
            <a:srgbClr val="FFFFFF"/>
          </a:solidFill>
        </p:spPr>
        <p:txBody>
          <a:bodyPr anchor="ctr"/>
          <a:lstStyle>
            <a:lvl1pPr algn="ctr">
              <a:defRPr sz="3000">
                <a:solidFill>
                  <a:srgbClr val="333333"/>
                </a:solidFill>
              </a:defRPr>
            </a:lvl1pPr>
          </a:lstStyle>
          <a:p>
            <a:r>
              <a:t>Title Text</a:t>
            </a:r>
          </a:p>
        </p:txBody>
      </p:sp>
    </p:spTree>
    <p:extLst>
      <p:ext uri="{BB962C8B-B14F-4D97-AF65-F5344CB8AC3E}">
        <p14:creationId xmlns:p14="http://schemas.microsoft.com/office/powerpoint/2010/main" val="270128819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14300" y="-87801"/>
            <a:ext cx="4499546" cy="3546575"/>
          </a:xfrm>
          <a:prstGeom prst="rect">
            <a:avLst/>
          </a:prstGeom>
          <a:solidFill>
            <a:srgbClr val="8DC63F"/>
          </a:solidFill>
          <a:ln w="12700">
            <a:miter lim="400000"/>
          </a:ln>
          <a:effectLst>
            <a:outerShdw blurRad="38100" dist="25400" dir="5400000" rotWithShape="0">
              <a:srgbClr val="000000">
                <a:alpha val="50000"/>
              </a:srgbClr>
            </a:outerShdw>
          </a:effectLst>
        </p:spPr>
        <p:txBody>
          <a:bodyPr lIns="25400" tIns="25400" rIns="25400" bIns="25400" anchor="ctr"/>
          <a:lstStyle/>
          <a:p>
            <a:pPr algn="ctr" defTabSz="41276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8128001" y="3426718"/>
            <a:ext cx="4064081" cy="3431222"/>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1" y="3426718"/>
            <a:ext cx="8137537" cy="3431222"/>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4064001" y="-2283"/>
            <a:ext cx="8133986" cy="3431222"/>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1842751" y="6477001"/>
            <a:ext cx="307777" cy="302647"/>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4064000" y="-86692"/>
            <a:ext cx="180000" cy="3600001"/>
          </a:xfrm>
          <a:prstGeom prst="rect">
            <a:avLst/>
          </a:prstGeom>
          <a:solidFill>
            <a:srgbClr val="FFFFFF"/>
          </a:solidFill>
          <a:ln w="12700">
            <a:miter lim="400000"/>
          </a:ln>
        </p:spPr>
        <p:txBody>
          <a:bodyPr lIns="25400" tIns="25400" rIns="25400" bIns="25400" anchor="ctr"/>
          <a:lstStyle/>
          <a:p>
            <a:pPr algn="ctr" defTabSz="41276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05" name="Rectangle"/>
          <p:cNvSpPr/>
          <p:nvPr/>
        </p:nvSpPr>
        <p:spPr>
          <a:xfrm rot="16200000">
            <a:off x="6006001" y="-2871000"/>
            <a:ext cx="180001" cy="12600000"/>
          </a:xfrm>
          <a:prstGeom prst="rect">
            <a:avLst/>
          </a:prstGeom>
          <a:solidFill>
            <a:srgbClr val="FFFFFF"/>
          </a:solidFill>
          <a:ln w="12700">
            <a:miter lim="400000"/>
          </a:ln>
        </p:spPr>
        <p:txBody>
          <a:bodyPr lIns="25400" tIns="25400" rIns="25400" bIns="25400" anchor="ctr"/>
          <a:lstStyle/>
          <a:p>
            <a:pPr algn="ctr" defTabSz="41276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06" name="Rectangle"/>
          <p:cNvSpPr/>
          <p:nvPr/>
        </p:nvSpPr>
        <p:spPr>
          <a:xfrm>
            <a:off x="8038002" y="3513310"/>
            <a:ext cx="180001" cy="3600001"/>
          </a:xfrm>
          <a:prstGeom prst="rect">
            <a:avLst/>
          </a:prstGeom>
          <a:solidFill>
            <a:srgbClr val="FFFFFF"/>
          </a:solidFill>
          <a:ln w="12700">
            <a:miter lim="400000"/>
          </a:ln>
        </p:spPr>
        <p:txBody>
          <a:bodyPr lIns="25400" tIns="25400" rIns="25400" bIns="25400" anchor="ctr"/>
          <a:lstStyle/>
          <a:p>
            <a:pPr algn="ctr" defTabSz="41276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635002" y="635002"/>
            <a:ext cx="2956411" cy="2224454"/>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3520624051"/>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8128001" y="3426718"/>
            <a:ext cx="4064081" cy="3431222"/>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1" y="3426718"/>
            <a:ext cx="8137537" cy="3431222"/>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4064001" y="-2283"/>
            <a:ext cx="8133986" cy="3431222"/>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1" y="-2283"/>
            <a:ext cx="4064081" cy="3431222"/>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1842751" y="6477001"/>
            <a:ext cx="307777" cy="302647"/>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4064000" y="-86692"/>
            <a:ext cx="180000" cy="3600001"/>
          </a:xfrm>
          <a:prstGeom prst="rect">
            <a:avLst/>
          </a:prstGeom>
          <a:solidFill>
            <a:srgbClr val="FFFFFF"/>
          </a:solidFill>
          <a:ln w="12700">
            <a:miter lim="400000"/>
          </a:ln>
        </p:spPr>
        <p:txBody>
          <a:bodyPr lIns="25400" tIns="25400" rIns="25400" bIns="25400" anchor="ctr"/>
          <a:lstStyle/>
          <a:p>
            <a:pPr algn="ctr" defTabSz="41276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20" name="Rectangle"/>
          <p:cNvSpPr/>
          <p:nvPr/>
        </p:nvSpPr>
        <p:spPr>
          <a:xfrm rot="16200000">
            <a:off x="6006001" y="-2871000"/>
            <a:ext cx="180001" cy="12600000"/>
          </a:xfrm>
          <a:prstGeom prst="rect">
            <a:avLst/>
          </a:prstGeom>
          <a:solidFill>
            <a:srgbClr val="FFFFFF"/>
          </a:solidFill>
          <a:ln w="12700">
            <a:miter lim="400000"/>
          </a:ln>
        </p:spPr>
        <p:txBody>
          <a:bodyPr lIns="25400" tIns="25400" rIns="25400" bIns="25400" anchor="ctr"/>
          <a:lstStyle/>
          <a:p>
            <a:pPr algn="ctr" defTabSz="41276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21" name="Rectangle"/>
          <p:cNvSpPr/>
          <p:nvPr/>
        </p:nvSpPr>
        <p:spPr>
          <a:xfrm>
            <a:off x="8038002" y="3513310"/>
            <a:ext cx="180001" cy="3600001"/>
          </a:xfrm>
          <a:prstGeom prst="rect">
            <a:avLst/>
          </a:prstGeom>
          <a:solidFill>
            <a:srgbClr val="FFFFFF"/>
          </a:solidFill>
          <a:ln w="12700">
            <a:miter lim="400000"/>
          </a:ln>
        </p:spPr>
        <p:txBody>
          <a:bodyPr lIns="25400" tIns="25400" rIns="25400" bIns="25400" anchor="ctr"/>
          <a:lstStyle/>
          <a:p>
            <a:pPr algn="ctr" defTabSz="41276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Tree>
    <p:extLst>
      <p:ext uri="{BB962C8B-B14F-4D97-AF65-F5344CB8AC3E}">
        <p14:creationId xmlns:p14="http://schemas.microsoft.com/office/powerpoint/2010/main" val="337487158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14300" y="-87801"/>
            <a:ext cx="6327329" cy="3546575"/>
          </a:xfrm>
          <a:prstGeom prst="rect">
            <a:avLst/>
          </a:prstGeom>
          <a:solidFill>
            <a:srgbClr val="8DC63F"/>
          </a:solidFill>
          <a:ln w="12700">
            <a:miter lim="400000"/>
          </a:ln>
          <a:effectLst>
            <a:outerShdw blurRad="38100" dist="25400" dir="5400000" rotWithShape="0">
              <a:srgbClr val="000000">
                <a:alpha val="50000"/>
              </a:srgbClr>
            </a:outerShdw>
          </a:effectLst>
        </p:spPr>
        <p:txBody>
          <a:bodyPr lIns="25400" tIns="25400" rIns="25400" bIns="25400" anchor="ctr"/>
          <a:lstStyle/>
          <a:p>
            <a:pPr algn="ctr" defTabSz="41276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8128001" y="3426718"/>
            <a:ext cx="4064081" cy="3431222"/>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4064001" y="3426718"/>
            <a:ext cx="4064081" cy="3431222"/>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1" y="3426718"/>
            <a:ext cx="4064081" cy="3431222"/>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6097411" y="1"/>
            <a:ext cx="6099950" cy="3431222"/>
          </a:xfrm>
          <a:prstGeom prst="rect">
            <a:avLst/>
          </a:prstGeom>
        </p:spPr>
        <p:txBody>
          <a:bodyPr lIns="91439" tIns="45719" rIns="91439" bIns="45719">
            <a:noAutofit/>
          </a:bodyPr>
          <a:lstStyle/>
          <a:p>
            <a:endParaRPr/>
          </a:p>
        </p:txBody>
      </p:sp>
      <p:grpSp>
        <p:nvGrpSpPr>
          <p:cNvPr id="337" name="Group"/>
          <p:cNvGrpSpPr/>
          <p:nvPr/>
        </p:nvGrpSpPr>
        <p:grpSpPr>
          <a:xfrm>
            <a:off x="-203999" y="-120649"/>
            <a:ext cx="12600001" cy="72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276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276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276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276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635002" y="635000"/>
            <a:ext cx="4828729" cy="2316996"/>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1842751" y="6477001"/>
            <a:ext cx="307777" cy="302647"/>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18170136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8128001" y="3426718"/>
            <a:ext cx="4064081" cy="3431222"/>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4064001" y="3426718"/>
            <a:ext cx="4064081" cy="3431222"/>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1" y="3426718"/>
            <a:ext cx="4064081" cy="3431222"/>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6097411" y="1"/>
            <a:ext cx="6099950" cy="3431222"/>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1"/>
            <a:ext cx="6099950" cy="3431222"/>
          </a:xfrm>
          <a:prstGeom prst="rect">
            <a:avLst/>
          </a:prstGeom>
        </p:spPr>
        <p:txBody>
          <a:bodyPr lIns="91439" tIns="45719" rIns="91439" bIns="45719">
            <a:noAutofit/>
          </a:bodyPr>
          <a:lstStyle/>
          <a:p>
            <a:endParaRPr/>
          </a:p>
        </p:txBody>
      </p:sp>
      <p:grpSp>
        <p:nvGrpSpPr>
          <p:cNvPr id="355" name="Group"/>
          <p:cNvGrpSpPr/>
          <p:nvPr/>
        </p:nvGrpSpPr>
        <p:grpSpPr>
          <a:xfrm>
            <a:off x="-203999" y="-120649"/>
            <a:ext cx="12600001" cy="72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276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276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276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276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1842751" y="6477001"/>
            <a:ext cx="307777" cy="302647"/>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124602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1213138" y="6356351"/>
            <a:ext cx="307777" cy="302647"/>
          </a:xfrm>
          <a:prstGeom prst="rect">
            <a:avLst/>
          </a:prstGeom>
        </p:spPr>
        <p:txBody>
          <a:bodyPr/>
          <a:lstStyle/>
          <a:p>
            <a:fld id="{A04702AD-217A-4700-B907-9A8ADF0339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05016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1842750" y="6477001"/>
            <a:ext cx="307777" cy="302647"/>
          </a:xfrm>
          <a:prstGeom prst="rect">
            <a:avLst/>
          </a:prstGeom>
        </p:spPr>
        <p:txBody>
          <a:bodyPr/>
          <a:lstStyle/>
          <a:p>
            <a:pPr defTabSz="342900" hangingPunct="0">
              <a:defRPr/>
            </a:pPr>
            <a:fld id="{86CB4B4D-7CA3-9044-876B-883B54F8677D}" type="slidenum">
              <a:rPr lang="en-US" b="1" kern="0" smtClean="0">
                <a:sym typeface="Arial"/>
              </a:rPr>
              <a:pPr defTabSz="342900" hangingPunct="0">
                <a:defRPr/>
              </a:pPr>
              <a:t>‹#›</a:t>
            </a:fld>
            <a:endParaRPr lang="en-US" b="1" kern="0">
              <a:sym typeface="Arial"/>
            </a:endParaRPr>
          </a:p>
        </p:txBody>
      </p:sp>
      <p:sp>
        <p:nvSpPr>
          <p:cNvPr id="364" name="Object"/>
          <p:cNvSpPr txBox="1">
            <a:spLocks noGrp="1"/>
          </p:cNvSpPr>
          <p:nvPr>
            <p:ph idx="3"/>
          </p:nvPr>
        </p:nvSpPr>
        <p:spPr>
          <a:xfrm>
            <a:off x="508001" y="1270000"/>
            <a:ext cx="11176000" cy="468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508001" y="317501"/>
            <a:ext cx="11176000" cy="878447"/>
          </a:xfrm>
          <a:prstGeom prst="rect">
            <a:avLst/>
          </a:prstGeom>
        </p:spPr>
        <p:txBody>
          <a:bodyPr/>
          <a:lstStyle/>
          <a:p>
            <a:r>
              <a:t>Title Text</a:t>
            </a:r>
          </a:p>
        </p:txBody>
      </p:sp>
    </p:spTree>
    <p:extLst>
      <p:ext uri="{BB962C8B-B14F-4D97-AF65-F5344CB8AC3E}">
        <p14:creationId xmlns:p14="http://schemas.microsoft.com/office/powerpoint/2010/main" val="103482267"/>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11842752" y="6477002"/>
            <a:ext cx="307777" cy="302647"/>
          </a:xfrm>
          <a:prstGeom prst="rect">
            <a:avLst/>
          </a:prstGeom>
        </p:spPr>
        <p:txBody>
          <a:bodyPr/>
          <a:lstStyle/>
          <a:p>
            <a:pPr defTabSz="342900" hangingPunct="0">
              <a:defRPr/>
            </a:pPr>
            <a:fld id="{86CB4B4D-7CA3-9044-876B-883B54F8677D}" type="slidenum">
              <a:rPr lang="en-US" b="1" kern="0" smtClean="0">
                <a:sym typeface="Arial"/>
              </a:rPr>
              <a:pPr defTabSz="342900" hangingPunct="0">
                <a:defRPr/>
              </a:pPr>
              <a:t>‹#›</a:t>
            </a:fld>
            <a:endParaRPr lang="en-US" b="1" kern="0">
              <a:sym typeface="Arial"/>
            </a:endParaRPr>
          </a:p>
        </p:txBody>
      </p:sp>
      <p:sp>
        <p:nvSpPr>
          <p:cNvPr id="373" name="Object"/>
          <p:cNvSpPr txBox="1">
            <a:spLocks noGrp="1"/>
          </p:cNvSpPr>
          <p:nvPr>
            <p:ph sz="half" idx="3"/>
          </p:nvPr>
        </p:nvSpPr>
        <p:spPr>
          <a:xfrm>
            <a:off x="508000" y="1270001"/>
            <a:ext cx="5588000" cy="4861396"/>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508002" y="317503"/>
            <a:ext cx="11176000" cy="878447"/>
          </a:xfrm>
          <a:prstGeom prst="rect">
            <a:avLst/>
          </a:prstGeom>
        </p:spPr>
        <p:txBody>
          <a:bodyPr/>
          <a:lstStyle/>
          <a:p>
            <a:r>
              <a:t>Title Text</a:t>
            </a:r>
          </a:p>
        </p:txBody>
      </p:sp>
      <p:sp>
        <p:nvSpPr>
          <p:cNvPr id="375" name="Body Level One…"/>
          <p:cNvSpPr txBox="1">
            <a:spLocks noGrp="1"/>
          </p:cNvSpPr>
          <p:nvPr>
            <p:ph type="body" sz="half" idx="1"/>
          </p:nvPr>
        </p:nvSpPr>
        <p:spPr>
          <a:xfrm>
            <a:off x="6346905" y="1270003"/>
            <a:ext cx="5336638" cy="5114143"/>
          </a:xfrm>
          <a:prstGeom prst="rect">
            <a:avLst/>
          </a:prstGeom>
        </p:spPr>
        <p:txBody>
          <a:bodyPr lIns="50800" tIns="50800" rIns="50800" bIns="50800"/>
          <a:lstStyle>
            <a:lvl1pPr>
              <a:buBlip>
                <a:blip r:embed="rId2"/>
              </a:buBlip>
            </a:lvl1pPr>
            <a:lvl2pPr marL="549519" indent="-232019">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09617104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4DFF1-A3AE-E2E6-32B7-45220F7520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27A082-5871-BC94-AB4C-4A860C271B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55332B-8E8D-A1E2-1AFB-842C955320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641198-DAB2-92AA-746C-96464575328D}"/>
              </a:ext>
            </a:extLst>
          </p:cNvPr>
          <p:cNvSpPr>
            <a:spLocks noGrp="1"/>
          </p:cNvSpPr>
          <p:nvPr>
            <p:ph type="dt" sz="half" idx="10"/>
          </p:nvPr>
        </p:nvSpPr>
        <p:spPr/>
        <p:txBody>
          <a:bodyPr/>
          <a:lstStyle/>
          <a:p>
            <a:fld id="{A826AFFA-F29E-46BD-A778-56A5061F2D16}" type="datetimeFigureOut">
              <a:rPr lang="en-US" smtClean="0"/>
              <a:t>12/31/2024</a:t>
            </a:fld>
            <a:endParaRPr lang="en-US"/>
          </a:p>
        </p:txBody>
      </p:sp>
      <p:sp>
        <p:nvSpPr>
          <p:cNvPr id="6" name="Footer Placeholder 5">
            <a:extLst>
              <a:ext uri="{FF2B5EF4-FFF2-40B4-BE49-F238E27FC236}">
                <a16:creationId xmlns:a16="http://schemas.microsoft.com/office/drawing/2014/main" id="{0CE8F6B4-8927-8332-9152-DB79573E1E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8B4460-FDD6-1A2D-A4A4-10785C83CAB4}"/>
              </a:ext>
            </a:extLst>
          </p:cNvPr>
          <p:cNvSpPr>
            <a:spLocks noGrp="1"/>
          </p:cNvSpPr>
          <p:nvPr>
            <p:ph type="sldNum" sz="quarter" idx="12"/>
          </p:nvPr>
        </p:nvSpPr>
        <p:spPr/>
        <p:txBody>
          <a:bodyPr/>
          <a:lstStyle/>
          <a:p>
            <a:fld id="{DE596709-A5FD-4C60-B19F-3F2C405FD724}" type="slidenum">
              <a:rPr lang="en-US" smtClean="0"/>
              <a:t>‹#›</a:t>
            </a:fld>
            <a:endParaRPr lang="en-US"/>
          </a:p>
        </p:txBody>
      </p:sp>
    </p:spTree>
    <p:extLst>
      <p:ext uri="{BB962C8B-B14F-4D97-AF65-F5344CB8AC3E}">
        <p14:creationId xmlns:p14="http://schemas.microsoft.com/office/powerpoint/2010/main" val="37602401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5C9C5B-BBA9-42AB-806E-92FC22E19CBA}"/>
              </a:ext>
            </a:extLst>
          </p:cNvPr>
          <p:cNvSpPr/>
          <p:nvPr userDrawn="1"/>
        </p:nvSpPr>
        <p:spPr>
          <a:xfrm>
            <a:off x="-1" y="0"/>
            <a:ext cx="90374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10">
            <a:extLst>
              <a:ext uri="{FF2B5EF4-FFF2-40B4-BE49-F238E27FC236}">
                <a16:creationId xmlns:a16="http://schemas.microsoft.com/office/drawing/2014/main" id="{AF30CF48-DD5D-4C81-BA7E-470DCBA61E62}"/>
              </a:ext>
            </a:extLst>
          </p:cNvPr>
          <p:cNvSpPr>
            <a:spLocks noGrp="1"/>
          </p:cNvSpPr>
          <p:nvPr>
            <p:ph type="pic" sz="quarter" idx="10" hasCustomPrompt="1"/>
          </p:nvPr>
        </p:nvSpPr>
        <p:spPr>
          <a:xfrm>
            <a:off x="2476500" y="622103"/>
            <a:ext cx="9715500" cy="3720928"/>
          </a:xfrm>
          <a:prstGeom prst="rect">
            <a:avLst/>
          </a:prstGeom>
        </p:spPr>
        <p:txBody>
          <a:bodyPr/>
          <a:lstStyle>
            <a:lvl1pPr marL="0" indent="0" algn="ctr">
              <a:buNone/>
              <a:defRPr/>
            </a:lvl1pPr>
          </a:lstStyle>
          <a:p>
            <a:r>
              <a:rPr lang="en-US" dirty="0"/>
              <a:t>Click to add photo</a:t>
            </a:r>
          </a:p>
        </p:txBody>
      </p:sp>
      <p:cxnSp>
        <p:nvCxnSpPr>
          <p:cNvPr id="15" name="Straight Connector 14">
            <a:extLst>
              <a:ext uri="{FF2B5EF4-FFF2-40B4-BE49-F238E27FC236}">
                <a16:creationId xmlns:a16="http://schemas.microsoft.com/office/drawing/2014/main" id="{E7E08E4E-686B-490D-8EA1-DDC9F1BC7C24}"/>
              </a:ext>
            </a:extLst>
          </p:cNvPr>
          <p:cNvCxnSpPr>
            <a:cxnSpLocks/>
          </p:cNvCxnSpPr>
          <p:nvPr userDrawn="1"/>
        </p:nvCxnSpPr>
        <p:spPr>
          <a:xfrm>
            <a:off x="739466" y="0"/>
            <a:ext cx="0" cy="6187736"/>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2">
            <a:extLst>
              <a:ext uri="{FF2B5EF4-FFF2-40B4-BE49-F238E27FC236}">
                <a16:creationId xmlns:a16="http://schemas.microsoft.com/office/drawing/2014/main" id="{C78B2B3F-3573-4632-872A-ADB36AF4125A}"/>
              </a:ext>
            </a:extLst>
          </p:cNvPr>
          <p:cNvSpPr>
            <a:spLocks noGrp="1"/>
          </p:cNvSpPr>
          <p:nvPr>
            <p:ph type="body" sz="quarter" idx="12" hasCustomPrompt="1"/>
          </p:nvPr>
        </p:nvSpPr>
        <p:spPr>
          <a:xfrm>
            <a:off x="6359337" y="5779363"/>
            <a:ext cx="2459114" cy="685430"/>
          </a:xfrm>
          <a:prstGeom prst="rect">
            <a:avLst/>
          </a:prstGeom>
        </p:spPr>
        <p:txBody>
          <a:bodyPr anchor="ctr"/>
          <a:lstStyle>
            <a:lvl1pPr marL="0" indent="0" algn="r">
              <a:lnSpc>
                <a:spcPct val="80000"/>
              </a:lnSpc>
              <a:spcBef>
                <a:spcPts val="0"/>
              </a:spcBef>
              <a:buNone/>
              <a:defRPr sz="1800" spc="100" baseline="0">
                <a:solidFill>
                  <a:schemeClr val="accent5">
                    <a:lumMod val="20000"/>
                    <a:lumOff val="80000"/>
                  </a:schemeClr>
                </a:solidFill>
                <a:latin typeface="+mn-lt"/>
              </a:defRPr>
            </a:lvl1pPr>
          </a:lstStyle>
          <a:p>
            <a:pPr lvl="0"/>
            <a:r>
              <a:rPr lang="en-US"/>
              <a:t>Click to add name</a:t>
            </a:r>
          </a:p>
        </p:txBody>
      </p:sp>
      <p:sp>
        <p:nvSpPr>
          <p:cNvPr id="12" name="Text Placeholder 12">
            <a:extLst>
              <a:ext uri="{FF2B5EF4-FFF2-40B4-BE49-F238E27FC236}">
                <a16:creationId xmlns:a16="http://schemas.microsoft.com/office/drawing/2014/main" id="{6FF5EE2F-D68A-4C3C-A342-4C0CE6CE20CB}"/>
              </a:ext>
            </a:extLst>
          </p:cNvPr>
          <p:cNvSpPr>
            <a:spLocks noGrp="1"/>
          </p:cNvSpPr>
          <p:nvPr>
            <p:ph type="body" sz="quarter" idx="13" hasCustomPrompt="1"/>
          </p:nvPr>
        </p:nvSpPr>
        <p:spPr>
          <a:xfrm>
            <a:off x="9299663" y="5791178"/>
            <a:ext cx="2459114" cy="685429"/>
          </a:xfrm>
          <a:prstGeom prst="rect">
            <a:avLst/>
          </a:prstGeom>
        </p:spPr>
        <p:txBody>
          <a:bodyPr anchor="ctr"/>
          <a:lstStyle>
            <a:lvl1pPr marL="0" indent="0">
              <a:lnSpc>
                <a:spcPct val="80000"/>
              </a:lnSpc>
              <a:spcBef>
                <a:spcPts val="0"/>
              </a:spcBef>
              <a:buNone/>
              <a:defRPr sz="1600" cap="all" spc="100" baseline="0">
                <a:solidFill>
                  <a:schemeClr val="accent1"/>
                </a:solidFill>
                <a:latin typeface="+mn-lt"/>
              </a:defRPr>
            </a:lvl1pPr>
          </a:lstStyle>
          <a:p>
            <a:pPr lvl="0"/>
            <a:r>
              <a:rPr lang="en-US"/>
              <a:t>Click to add date</a:t>
            </a:r>
          </a:p>
        </p:txBody>
      </p:sp>
      <p:sp>
        <p:nvSpPr>
          <p:cNvPr id="2" name="Title 1">
            <a:extLst>
              <a:ext uri="{FF2B5EF4-FFF2-40B4-BE49-F238E27FC236}">
                <a16:creationId xmlns:a16="http://schemas.microsoft.com/office/drawing/2014/main" id="{D52DB723-8435-4F35-BF55-AFB7DC8FD4C3}"/>
              </a:ext>
            </a:extLst>
          </p:cNvPr>
          <p:cNvSpPr>
            <a:spLocks noGrp="1"/>
          </p:cNvSpPr>
          <p:nvPr>
            <p:ph type="title" hasCustomPrompt="1"/>
          </p:nvPr>
        </p:nvSpPr>
        <p:spPr>
          <a:xfrm>
            <a:off x="995205" y="4965134"/>
            <a:ext cx="4333088" cy="1596004"/>
          </a:xfrm>
          <a:prstGeom prst="rect">
            <a:avLst/>
          </a:prstGeom>
        </p:spPr>
        <p:txBody>
          <a:bodyPr anchor="ctr"/>
          <a:lstStyle>
            <a:lvl1pPr>
              <a:lnSpc>
                <a:spcPct val="80000"/>
              </a:lnSpc>
              <a:defRPr sz="5000" spc="100" baseline="0">
                <a:solidFill>
                  <a:schemeClr val="accent5">
                    <a:lumMod val="20000"/>
                    <a:lumOff val="80000"/>
                  </a:schemeClr>
                </a:solidFill>
              </a:defRPr>
            </a:lvl1pPr>
          </a:lstStyle>
          <a:p>
            <a:r>
              <a:rPr lang="en-US" dirty="0"/>
              <a:t>Click to add title</a:t>
            </a:r>
          </a:p>
        </p:txBody>
      </p:sp>
    </p:spTree>
    <p:extLst>
      <p:ext uri="{BB962C8B-B14F-4D97-AF65-F5344CB8AC3E}">
        <p14:creationId xmlns:p14="http://schemas.microsoft.com/office/powerpoint/2010/main" val="16764691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F5ED5F1-A62B-4555-807E-91FAE1443CCB}"/>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9A9D60F5-07EA-4D8F-AAFA-0F48CB78542E}"/>
              </a:ext>
            </a:extLst>
          </p:cNvPr>
          <p:cNvSpPr>
            <a:spLocks noGrp="1"/>
          </p:cNvSpPr>
          <p:nvPr>
            <p:ph type="dt" sz="half" idx="10"/>
          </p:nvPr>
        </p:nvSpPr>
        <p:spPr/>
        <p:txBody>
          <a:bodyPr/>
          <a:lstStyle/>
          <a:p>
            <a:r>
              <a:rPr lang="en-US" dirty="0"/>
              <a:t>8/05/20XX</a:t>
            </a:r>
          </a:p>
        </p:txBody>
      </p:sp>
      <p:sp>
        <p:nvSpPr>
          <p:cNvPr id="5" name="Footer Placeholder 4">
            <a:extLst>
              <a:ext uri="{FF2B5EF4-FFF2-40B4-BE49-F238E27FC236}">
                <a16:creationId xmlns:a16="http://schemas.microsoft.com/office/drawing/2014/main" id="{73ED4C42-D293-4981-BA06-A4638BEE1641}"/>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B73E9D98-F221-47DC-AE55-8165BB7A3D3B}"/>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6" name="Content Placeholder 15">
            <a:extLst>
              <a:ext uri="{FF2B5EF4-FFF2-40B4-BE49-F238E27FC236}">
                <a16:creationId xmlns:a16="http://schemas.microsoft.com/office/drawing/2014/main" id="{94C3D64C-77F6-4601-B573-9A9B6E23BB60}"/>
              </a:ext>
            </a:extLst>
          </p:cNvPr>
          <p:cNvSpPr>
            <a:spLocks noGrp="1"/>
          </p:cNvSpPr>
          <p:nvPr>
            <p:ph sz="quarter" idx="15" hasCustomPrompt="1"/>
          </p:nvPr>
        </p:nvSpPr>
        <p:spPr>
          <a:xfrm>
            <a:off x="1675242" y="2051170"/>
            <a:ext cx="5362575" cy="3532188"/>
          </a:xfrm>
          <a:prstGeom prst="rect">
            <a:avLst/>
          </a:prstGeom>
        </p:spPr>
        <p:txBody>
          <a:bodyPr/>
          <a:lstStyle>
            <a:lvl1pPr marL="0" indent="0">
              <a:lnSpc>
                <a:spcPct val="100000"/>
              </a:lnSpc>
              <a:spcBef>
                <a:spcPts val="0"/>
              </a:spcBef>
              <a:spcAft>
                <a:spcPts val="1200"/>
              </a:spcAft>
              <a:buNone/>
              <a:defRPr sz="1400" spc="100" baseline="0"/>
            </a:lvl1pPr>
          </a:lstStyle>
          <a:p>
            <a:pPr lvl="0"/>
            <a:r>
              <a:rPr lang="en-US"/>
              <a:t>Click to add text</a:t>
            </a:r>
          </a:p>
        </p:txBody>
      </p:sp>
      <p:sp>
        <p:nvSpPr>
          <p:cNvPr id="2" name="Title 1">
            <a:extLst>
              <a:ext uri="{FF2B5EF4-FFF2-40B4-BE49-F238E27FC236}">
                <a16:creationId xmlns:a16="http://schemas.microsoft.com/office/drawing/2014/main" id="{DBCD17CD-E6D2-4329-B271-1E59AA986EF1}"/>
              </a:ext>
            </a:extLst>
          </p:cNvPr>
          <p:cNvSpPr>
            <a:spLocks noGrp="1"/>
          </p:cNvSpPr>
          <p:nvPr>
            <p:ph type="title"/>
          </p:nvPr>
        </p:nvSpPr>
        <p:spPr>
          <a:xfrm>
            <a:off x="1675242" y="1418953"/>
            <a:ext cx="5362575" cy="495691"/>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40549745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eet The Presenter">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CD5AE0D9-6B20-4F29-A35B-2A00C25FF84E}"/>
              </a:ext>
            </a:extLst>
          </p:cNvPr>
          <p:cNvSpPr>
            <a:spLocks noGrp="1"/>
          </p:cNvSpPr>
          <p:nvPr>
            <p:ph type="pic" sz="quarter" idx="13" hasCustomPrompt="1"/>
          </p:nvPr>
        </p:nvSpPr>
        <p:spPr>
          <a:xfrm>
            <a:off x="1482906" y="0"/>
            <a:ext cx="4635426" cy="6857999"/>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12CC56C8-D828-4A31-A5B9-CF1AEFA70D7C}"/>
              </a:ext>
            </a:extLst>
          </p:cNvPr>
          <p:cNvSpPr>
            <a:spLocks noGrp="1"/>
          </p:cNvSpPr>
          <p:nvPr>
            <p:ph type="dt" sz="half" idx="10"/>
          </p:nvPr>
        </p:nvSpPr>
        <p:spPr>
          <a:xfrm>
            <a:off x="1571846" y="6356350"/>
            <a:ext cx="2743200" cy="365125"/>
          </a:xfrm>
        </p:spPr>
        <p:txBody>
          <a:bodyPr/>
          <a:lstStyle>
            <a:lvl1pPr>
              <a:defRPr>
                <a:solidFill>
                  <a:schemeClr val="accent5">
                    <a:lumMod val="20000"/>
                    <a:lumOff val="80000"/>
                  </a:schemeClr>
                </a:solidFill>
              </a:defRPr>
            </a:lvl1pPr>
          </a:lstStyle>
          <a:p>
            <a:r>
              <a:rPr lang="en-US" dirty="0"/>
              <a:t>8/05/20XX</a:t>
            </a:r>
          </a:p>
        </p:txBody>
      </p:sp>
      <p:sp>
        <p:nvSpPr>
          <p:cNvPr id="5" name="Footer Placeholder 4">
            <a:extLst>
              <a:ext uri="{FF2B5EF4-FFF2-40B4-BE49-F238E27FC236}">
                <a16:creationId xmlns:a16="http://schemas.microsoft.com/office/drawing/2014/main" id="{8E0B0264-B3C3-46A0-80DD-67C59DB2AF91}"/>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6" name="Slide Number Placeholder 5">
            <a:extLst>
              <a:ext uri="{FF2B5EF4-FFF2-40B4-BE49-F238E27FC236}">
                <a16:creationId xmlns:a16="http://schemas.microsoft.com/office/drawing/2014/main" id="{C85D3C3B-0FFE-494C-B4AC-477B6A9DAF51}"/>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10" name="Text Placeholder 12">
            <a:extLst>
              <a:ext uri="{FF2B5EF4-FFF2-40B4-BE49-F238E27FC236}">
                <a16:creationId xmlns:a16="http://schemas.microsoft.com/office/drawing/2014/main" id="{1285A10A-1880-4D4E-A99B-1C19043F2A65}"/>
              </a:ext>
            </a:extLst>
          </p:cNvPr>
          <p:cNvSpPr>
            <a:spLocks noGrp="1"/>
          </p:cNvSpPr>
          <p:nvPr>
            <p:ph type="body" sz="quarter" idx="14" hasCustomPrompt="1"/>
          </p:nvPr>
        </p:nvSpPr>
        <p:spPr>
          <a:xfrm>
            <a:off x="6750189" y="2396358"/>
            <a:ext cx="3266975" cy="326687"/>
          </a:xfrm>
          <a:prstGeom prst="rect">
            <a:avLst/>
          </a:prstGeom>
        </p:spPr>
        <p:txBody>
          <a:bodyPr anchor="ctr"/>
          <a:lstStyle>
            <a:lvl1pPr marL="0" indent="0">
              <a:lnSpc>
                <a:spcPct val="80000"/>
              </a:lnSpc>
              <a:spcBef>
                <a:spcPts val="0"/>
              </a:spcBef>
              <a:buNone/>
              <a:defRPr sz="1600" b="1" spc="100" baseline="0">
                <a:solidFill>
                  <a:schemeClr val="accent1"/>
                </a:solidFill>
                <a:latin typeface="+mj-lt"/>
              </a:defRPr>
            </a:lvl1pPr>
          </a:lstStyle>
          <a:p>
            <a:pPr lvl="0"/>
            <a:r>
              <a:rPr lang="en-US"/>
              <a:t>Click to add name</a:t>
            </a:r>
          </a:p>
        </p:txBody>
      </p:sp>
      <p:sp>
        <p:nvSpPr>
          <p:cNvPr id="11" name="Content Placeholder 15">
            <a:extLst>
              <a:ext uri="{FF2B5EF4-FFF2-40B4-BE49-F238E27FC236}">
                <a16:creationId xmlns:a16="http://schemas.microsoft.com/office/drawing/2014/main" id="{624F1FC7-2617-499A-8CB8-B61FC7D9B7BF}"/>
              </a:ext>
            </a:extLst>
          </p:cNvPr>
          <p:cNvSpPr>
            <a:spLocks noGrp="1"/>
          </p:cNvSpPr>
          <p:nvPr>
            <p:ph sz="quarter" idx="15" hasCustomPrompt="1"/>
          </p:nvPr>
        </p:nvSpPr>
        <p:spPr>
          <a:xfrm>
            <a:off x="6749508" y="2756830"/>
            <a:ext cx="4834569" cy="2384195"/>
          </a:xfrm>
          <a:prstGeom prst="rect">
            <a:avLst/>
          </a:prstGeom>
        </p:spPr>
        <p:txBody>
          <a:bodyPr/>
          <a:lstStyle>
            <a:lvl1pPr marL="0" indent="0">
              <a:lnSpc>
                <a:spcPct val="150000"/>
              </a:lnSpc>
              <a:spcBef>
                <a:spcPts val="0"/>
              </a:spcBef>
              <a:spcAft>
                <a:spcPts val="1000"/>
              </a:spcAft>
              <a:buNone/>
              <a:defRPr sz="1400" spc="100" baseline="0"/>
            </a:lvl1pPr>
          </a:lstStyle>
          <a:p>
            <a:pPr lvl="0"/>
            <a:r>
              <a:rPr lang="en-US"/>
              <a:t>Click to add text</a:t>
            </a:r>
          </a:p>
        </p:txBody>
      </p:sp>
      <p:cxnSp>
        <p:nvCxnSpPr>
          <p:cNvPr id="13" name="Straight Connector 12">
            <a:extLst>
              <a:ext uri="{FF2B5EF4-FFF2-40B4-BE49-F238E27FC236}">
                <a16:creationId xmlns:a16="http://schemas.microsoft.com/office/drawing/2014/main" id="{0B169A36-7DEF-42D4-850F-59A3233FD582}"/>
              </a:ext>
              <a:ext uri="{C183D7F6-B498-43B3-948B-1728B52AA6E4}">
                <adec:decorative xmlns:adec="http://schemas.microsoft.com/office/drawing/2017/decorative" val="1"/>
              </a:ext>
            </a:extLst>
          </p:cNvPr>
          <p:cNvCxnSpPr>
            <a:cxnSpLocks/>
          </p:cNvCxnSpPr>
          <p:nvPr userDrawn="1"/>
        </p:nvCxnSpPr>
        <p:spPr>
          <a:xfrm>
            <a:off x="740834" y="0"/>
            <a:ext cx="0" cy="275748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DB6D5-97B3-42ED-B8C7-5AD951CB8FE1}"/>
              </a:ext>
              <a:ext uri="{C183D7F6-B498-43B3-948B-1728B52AA6E4}">
                <adec:decorative xmlns:adec="http://schemas.microsoft.com/office/drawing/2017/decorative" val="1"/>
              </a:ext>
            </a:extLst>
          </p:cNvPr>
          <p:cNvCxnSpPr>
            <a:cxnSpLocks/>
          </p:cNvCxnSpPr>
          <p:nvPr userDrawn="1"/>
        </p:nvCxnSpPr>
        <p:spPr>
          <a:xfrm>
            <a:off x="8729133" y="2551471"/>
            <a:ext cx="346286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B7B60A-1B6C-4E40-94D7-AE1BD3712779}"/>
              </a:ext>
            </a:extLst>
          </p:cNvPr>
          <p:cNvSpPr>
            <a:spLocks noGrp="1"/>
          </p:cNvSpPr>
          <p:nvPr>
            <p:ph type="title"/>
          </p:nvPr>
        </p:nvSpPr>
        <p:spPr>
          <a:xfrm rot="16200000">
            <a:off x="-810973" y="4189152"/>
            <a:ext cx="3121302" cy="469478"/>
          </a:xfrm>
          <a:prstGeom prst="rect">
            <a:avLst/>
          </a:prstGeom>
        </p:spPr>
        <p:txBody>
          <a:bodyPr anchor="ctr"/>
          <a:lstStyle>
            <a:lvl1pPr algn="r">
              <a:defRPr lang="en-US" sz="2400" spc="100" baseline="0">
                <a:solidFill>
                  <a:schemeClr val="accent1"/>
                </a:solidFill>
                <a:ea typeface="+mn-ea"/>
                <a:cs typeface="+mn-cs"/>
              </a:defRPr>
            </a:lvl1pPr>
          </a:lstStyle>
          <a:p>
            <a:pPr marL="0" lvl="0" indent="0" algn="r">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40783814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BFE3E-14BB-4DC6-A806-1E62C1D2446E}"/>
              </a:ext>
            </a:extLst>
          </p:cNvPr>
          <p:cNvSpPr>
            <a:spLocks noGrp="1"/>
          </p:cNvSpPr>
          <p:nvPr>
            <p:ph type="title"/>
          </p:nvPr>
        </p:nvSpPr>
        <p:spPr>
          <a:xfrm>
            <a:off x="1883137" y="1360309"/>
            <a:ext cx="2909309" cy="657882"/>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
        <p:nvSpPr>
          <p:cNvPr id="8" name="Picture Placeholder 10">
            <a:extLst>
              <a:ext uri="{FF2B5EF4-FFF2-40B4-BE49-F238E27FC236}">
                <a16:creationId xmlns:a16="http://schemas.microsoft.com/office/drawing/2014/main" id="{EFD7EF65-6DE9-4029-B3A0-F08E11BC9E5E}"/>
              </a:ext>
            </a:extLst>
          </p:cNvPr>
          <p:cNvSpPr>
            <a:spLocks noGrp="1"/>
          </p:cNvSpPr>
          <p:nvPr>
            <p:ph type="pic" sz="quarter" idx="13" hasCustomPrompt="1"/>
          </p:nvPr>
        </p:nvSpPr>
        <p:spPr>
          <a:xfrm>
            <a:off x="0" y="2795752"/>
            <a:ext cx="12192000" cy="4062247"/>
          </a:xfrm>
          <a:prstGeom prst="rect">
            <a:avLst/>
          </a:prstGeom>
        </p:spPr>
        <p:txBody>
          <a:bodyPr/>
          <a:lstStyle>
            <a:lvl1pPr marL="0" indent="0" algn="ctr">
              <a:buNone/>
              <a:defRPr/>
            </a:lvl1pPr>
          </a:lstStyle>
          <a:p>
            <a:r>
              <a:rPr lang="en-US" dirty="0"/>
              <a:t>Click to add photo</a:t>
            </a:r>
          </a:p>
        </p:txBody>
      </p:sp>
      <p:sp>
        <p:nvSpPr>
          <p:cNvPr id="10" name="Content Placeholder 15">
            <a:extLst>
              <a:ext uri="{FF2B5EF4-FFF2-40B4-BE49-F238E27FC236}">
                <a16:creationId xmlns:a16="http://schemas.microsoft.com/office/drawing/2014/main" id="{123B9F8E-DAD6-45B2-B55B-B070484318C3}"/>
              </a:ext>
            </a:extLst>
          </p:cNvPr>
          <p:cNvSpPr>
            <a:spLocks noGrp="1"/>
          </p:cNvSpPr>
          <p:nvPr>
            <p:ph sz="quarter" idx="15" hasCustomPrompt="1"/>
          </p:nvPr>
        </p:nvSpPr>
        <p:spPr>
          <a:xfrm>
            <a:off x="5109845" y="1075509"/>
            <a:ext cx="5293260" cy="1408770"/>
          </a:xfrm>
          <a:prstGeom prst="rect">
            <a:avLst/>
          </a:prstGeom>
        </p:spPr>
        <p:txBody>
          <a:bodyPr anchor="ctr"/>
          <a:lstStyle>
            <a:lvl1pPr marL="0" indent="0">
              <a:lnSpc>
                <a:spcPct val="150000"/>
              </a:lnSpc>
              <a:spcBef>
                <a:spcPts val="0"/>
              </a:spcBef>
              <a:spcAft>
                <a:spcPts val="0"/>
              </a:spcAft>
              <a:buNone/>
              <a:defRPr sz="1400" spc="100" baseline="0"/>
            </a:lvl1pPr>
          </a:lstStyle>
          <a:p>
            <a:pPr lvl="0"/>
            <a:r>
              <a:rPr lang="en-US"/>
              <a:t>Click to add text</a:t>
            </a:r>
          </a:p>
        </p:txBody>
      </p:sp>
      <p:sp>
        <p:nvSpPr>
          <p:cNvPr id="5" name="Date Placeholder 4">
            <a:extLst>
              <a:ext uri="{FF2B5EF4-FFF2-40B4-BE49-F238E27FC236}">
                <a16:creationId xmlns:a16="http://schemas.microsoft.com/office/drawing/2014/main" id="{23CF9177-0C51-4496-B5AE-7ED4F8F3A170}"/>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6" name="Footer Placeholder 5">
            <a:extLst>
              <a:ext uri="{FF2B5EF4-FFF2-40B4-BE49-F238E27FC236}">
                <a16:creationId xmlns:a16="http://schemas.microsoft.com/office/drawing/2014/main" id="{C57A035F-C837-4CCA-BB19-CE656F0576BD}"/>
              </a:ext>
            </a:extLst>
          </p:cNvPr>
          <p:cNvSpPr>
            <a:spLocks noGrp="1"/>
          </p:cNvSpPr>
          <p:nvPr>
            <p:ph type="ftr" sz="quarter" idx="11"/>
          </p:nvPr>
        </p:nvSpPr>
        <p:spPr/>
        <p:txBody>
          <a:bodyPr/>
          <a:lstStyle>
            <a:lvl1pPr>
              <a:defRPr>
                <a:solidFill>
                  <a:schemeClr val="accent1"/>
                </a:solidFill>
              </a:defRPr>
            </a:lvl1pPr>
          </a:lstStyle>
          <a:p>
            <a:r>
              <a:rPr lang="en-US" dirty="0"/>
              <a:t>Conference Presentation</a:t>
            </a:r>
          </a:p>
        </p:txBody>
      </p:sp>
      <p:sp>
        <p:nvSpPr>
          <p:cNvPr id="7" name="Slide Number Placeholder 6">
            <a:extLst>
              <a:ext uri="{FF2B5EF4-FFF2-40B4-BE49-F238E27FC236}">
                <a16:creationId xmlns:a16="http://schemas.microsoft.com/office/drawing/2014/main" id="{5FE2F927-F23D-4ABB-BEC9-11C2CC69D8E4}"/>
              </a:ext>
            </a:extLst>
          </p:cNvPr>
          <p:cNvSpPr>
            <a:spLocks noGrp="1"/>
          </p:cNvSpPr>
          <p:nvPr>
            <p:ph type="sldNum" sz="quarter" idx="12"/>
          </p:nvPr>
        </p:nvSpPr>
        <p:spPr/>
        <p:txBody>
          <a:bodyPr/>
          <a:lstStyle>
            <a:lvl1pPr>
              <a:defRPr>
                <a:solidFill>
                  <a:schemeClr val="accent1"/>
                </a:solidFill>
              </a:defRPr>
            </a:lvl1pPr>
          </a:lstStyle>
          <a:p>
            <a:fld id="{18D65601-5AE2-46FC-B138-694DDD2B510D}" type="slidenum">
              <a:rPr lang="en-US" smtClean="0"/>
              <a:pPr/>
              <a:t>‹#›</a:t>
            </a:fld>
            <a:endParaRPr lang="en-US" dirty="0"/>
          </a:p>
        </p:txBody>
      </p:sp>
      <p:cxnSp>
        <p:nvCxnSpPr>
          <p:cNvPr id="12" name="Straight Connector 11">
            <a:extLst>
              <a:ext uri="{FF2B5EF4-FFF2-40B4-BE49-F238E27FC236}">
                <a16:creationId xmlns:a16="http://schemas.microsoft.com/office/drawing/2014/main" id="{95244728-2BE1-4CB4-A19E-903E75BD8226}"/>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42241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reakout Question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0109947-4B08-4C56-B65B-A6FDFEF47D12}"/>
              </a:ext>
              <a:ext uri="{C183D7F6-B498-43B3-948B-1728B52AA6E4}">
                <adec:decorative xmlns:adec="http://schemas.microsoft.com/office/drawing/2017/decorative" val="1"/>
              </a:ext>
            </a:extLst>
          </p:cNvPr>
          <p:cNvCxnSpPr>
            <a:cxnSpLocks/>
          </p:cNvCxnSpPr>
          <p:nvPr userDrawn="1"/>
        </p:nvCxnSpPr>
        <p:spPr>
          <a:xfrm>
            <a:off x="0" y="1510815"/>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87A38D-E82D-42F1-A188-30F49DD50C61}"/>
              </a:ext>
              <a:ext uri="{C183D7F6-B498-43B3-948B-1728B52AA6E4}">
                <adec:decorative xmlns:adec="http://schemas.microsoft.com/office/drawing/2017/decorative" val="1"/>
              </a:ext>
            </a:extLst>
          </p:cNvPr>
          <p:cNvCxnSpPr>
            <a:cxnSpLocks/>
          </p:cNvCxnSpPr>
          <p:nvPr userDrawn="1"/>
        </p:nvCxnSpPr>
        <p:spPr>
          <a:xfrm>
            <a:off x="739785" y="0"/>
            <a:ext cx="0" cy="2514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10">
            <a:extLst>
              <a:ext uri="{FF2B5EF4-FFF2-40B4-BE49-F238E27FC236}">
                <a16:creationId xmlns:a16="http://schemas.microsoft.com/office/drawing/2014/main" id="{1205ABD4-5AFD-4B99-8836-D12AA42FCCE5}"/>
              </a:ext>
            </a:extLst>
          </p:cNvPr>
          <p:cNvSpPr>
            <a:spLocks noGrp="1"/>
          </p:cNvSpPr>
          <p:nvPr>
            <p:ph type="pic" sz="quarter" idx="13" hasCustomPrompt="1"/>
          </p:nvPr>
        </p:nvSpPr>
        <p:spPr>
          <a:xfrm>
            <a:off x="4582510" y="0"/>
            <a:ext cx="7609489" cy="6858000"/>
          </a:xfrm>
          <a:prstGeom prst="rect">
            <a:avLst/>
          </a:prstGeom>
        </p:spPr>
        <p:txBody>
          <a:bodyPr/>
          <a:lstStyle>
            <a:lvl1pPr marL="0" indent="0" algn="ctr">
              <a:buNone/>
              <a:defRPr/>
            </a:lvl1pPr>
          </a:lstStyle>
          <a:p>
            <a:r>
              <a:rPr lang="en-US" dirty="0"/>
              <a:t>Click to add photo</a:t>
            </a:r>
          </a:p>
        </p:txBody>
      </p:sp>
      <p:sp>
        <p:nvSpPr>
          <p:cNvPr id="7" name="Date Placeholder 6">
            <a:extLst>
              <a:ext uri="{FF2B5EF4-FFF2-40B4-BE49-F238E27FC236}">
                <a16:creationId xmlns:a16="http://schemas.microsoft.com/office/drawing/2014/main" id="{F080A53F-EFDF-40A3-B9E3-58EB0D3F3A84}"/>
              </a:ext>
            </a:extLst>
          </p:cNvPr>
          <p:cNvSpPr>
            <a:spLocks noGrp="1"/>
          </p:cNvSpPr>
          <p:nvPr>
            <p:ph type="dt" sz="half" idx="10"/>
          </p:nvPr>
        </p:nvSpPr>
        <p:spPr/>
        <p:txBody>
          <a:bodyPr/>
          <a:lstStyle/>
          <a:p>
            <a:r>
              <a:rPr lang="en-US" dirty="0"/>
              <a:t>8/05/20XX</a:t>
            </a:r>
          </a:p>
        </p:txBody>
      </p:sp>
      <p:sp>
        <p:nvSpPr>
          <p:cNvPr id="14" name="Content Placeholder 15">
            <a:extLst>
              <a:ext uri="{FF2B5EF4-FFF2-40B4-BE49-F238E27FC236}">
                <a16:creationId xmlns:a16="http://schemas.microsoft.com/office/drawing/2014/main" id="{F547C10E-8A59-4B22-ADF0-994850F759D0}"/>
              </a:ext>
            </a:extLst>
          </p:cNvPr>
          <p:cNvSpPr>
            <a:spLocks noGrp="1"/>
          </p:cNvSpPr>
          <p:nvPr>
            <p:ph sz="quarter" idx="15" hasCustomPrompt="1"/>
          </p:nvPr>
        </p:nvSpPr>
        <p:spPr>
          <a:xfrm>
            <a:off x="1017111" y="2906895"/>
            <a:ext cx="4606159" cy="2221291"/>
          </a:xfrm>
          <a:prstGeom prst="rect">
            <a:avLst/>
          </a:prstGeom>
        </p:spPr>
        <p:txBody>
          <a:bodyPr/>
          <a:lstStyle>
            <a:lvl1pPr marL="0" indent="0">
              <a:lnSpc>
                <a:spcPct val="100000"/>
              </a:lnSpc>
              <a:spcBef>
                <a:spcPts val="0"/>
              </a:spcBef>
              <a:spcAft>
                <a:spcPts val="1200"/>
              </a:spcAft>
              <a:buNone/>
              <a:defRPr sz="1400" spc="100" baseline="0"/>
            </a:lvl1pPr>
          </a:lstStyle>
          <a:p>
            <a:pPr lvl="0"/>
            <a:r>
              <a:rPr lang="en-US"/>
              <a:t>Click to add text</a:t>
            </a:r>
          </a:p>
        </p:txBody>
      </p:sp>
      <p:sp>
        <p:nvSpPr>
          <p:cNvPr id="15" name="Footer Placeholder 4">
            <a:extLst>
              <a:ext uri="{FF2B5EF4-FFF2-40B4-BE49-F238E27FC236}">
                <a16:creationId xmlns:a16="http://schemas.microsoft.com/office/drawing/2014/main" id="{79DE00E7-8296-408A-905C-ECBA407C83E1}"/>
              </a:ext>
            </a:extLst>
          </p:cNvPr>
          <p:cNvSpPr>
            <a:spLocks noGrp="1"/>
          </p:cNvSpPr>
          <p:nvPr>
            <p:ph type="ftr" sz="quarter" idx="11"/>
          </p:nvPr>
        </p:nvSpPr>
        <p:spPr>
          <a:xfrm>
            <a:off x="6519230" y="6356350"/>
            <a:ext cx="3152912" cy="365125"/>
          </a:xfrm>
        </p:spPr>
        <p:txBody>
          <a:bodyPr/>
          <a:lstStyle>
            <a:lvl1pPr algn="l">
              <a:defRPr>
                <a:solidFill>
                  <a:schemeClr val="bg1"/>
                </a:solidFill>
              </a:defRPr>
            </a:lvl1pPr>
          </a:lstStyle>
          <a:p>
            <a:r>
              <a:rPr lang="en-US" dirty="0"/>
              <a:t>Conference Presentation</a:t>
            </a:r>
          </a:p>
        </p:txBody>
      </p:sp>
      <p:sp>
        <p:nvSpPr>
          <p:cNvPr id="16" name="Slide Number Placeholder 5">
            <a:extLst>
              <a:ext uri="{FF2B5EF4-FFF2-40B4-BE49-F238E27FC236}">
                <a16:creationId xmlns:a16="http://schemas.microsoft.com/office/drawing/2014/main" id="{900B3723-B30F-4BDB-A030-4B06ADE753C5}"/>
              </a:ext>
            </a:extLst>
          </p:cNvPr>
          <p:cNvSpPr>
            <a:spLocks noGrp="1"/>
          </p:cNvSpPr>
          <p:nvPr>
            <p:ph type="sldNum" sz="quarter" idx="12"/>
          </p:nvPr>
        </p:nvSpPr>
        <p:spPr>
          <a:xfrm>
            <a:off x="10510344" y="6356350"/>
            <a:ext cx="843455" cy="365125"/>
          </a:xfrm>
        </p:spPr>
        <p:txBody>
          <a:bodyPr/>
          <a:lstStyle>
            <a:lvl1pPr>
              <a:defRPr>
                <a:solidFill>
                  <a:schemeClr val="bg1"/>
                </a:solidFill>
              </a:defRPr>
            </a:lvl1pPr>
          </a:lstStyle>
          <a:p>
            <a:fld id="{18D65601-5AE2-46FC-B138-694DDD2B510D}" type="slidenum">
              <a:rPr lang="en-US" smtClean="0"/>
              <a:pPr/>
              <a:t>‹#›</a:t>
            </a:fld>
            <a:endParaRPr lang="en-US" dirty="0"/>
          </a:p>
        </p:txBody>
      </p:sp>
      <p:sp>
        <p:nvSpPr>
          <p:cNvPr id="2" name="Title 1">
            <a:extLst>
              <a:ext uri="{FF2B5EF4-FFF2-40B4-BE49-F238E27FC236}">
                <a16:creationId xmlns:a16="http://schemas.microsoft.com/office/drawing/2014/main" id="{BE4FA9AB-9D34-43A5-947E-835D7FE29C21}"/>
              </a:ext>
            </a:extLst>
          </p:cNvPr>
          <p:cNvSpPr>
            <a:spLocks noGrp="1"/>
          </p:cNvSpPr>
          <p:nvPr>
            <p:ph type="title"/>
          </p:nvPr>
        </p:nvSpPr>
        <p:spPr>
          <a:xfrm>
            <a:off x="1016002" y="2225678"/>
            <a:ext cx="4607268" cy="469476"/>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4467937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840FD269-E069-45DA-B668-BE984BFA328B}"/>
              </a:ext>
            </a:extLst>
          </p:cNvPr>
          <p:cNvSpPr>
            <a:spLocks noGrp="1"/>
          </p:cNvSpPr>
          <p:nvPr>
            <p:ph type="pic" sz="quarter" idx="13" hasCustomPrompt="1"/>
          </p:nvPr>
        </p:nvSpPr>
        <p:spPr>
          <a:xfrm>
            <a:off x="0" y="0"/>
            <a:ext cx="12192000" cy="6857999"/>
          </a:xfrm>
          <a:prstGeom prst="rect">
            <a:avLst/>
          </a:prstGeom>
          <a:solidFill>
            <a:schemeClr val="bg1">
              <a:lumMod val="95000"/>
            </a:schemeClr>
          </a:solidFill>
        </p:spPr>
        <p:txBody>
          <a:bodyPr/>
          <a:lstStyle>
            <a:lvl1pPr marL="0" indent="0" algn="ctr">
              <a:buNone/>
              <a:defRPr/>
            </a:lvl1pPr>
          </a:lstStyle>
          <a:p>
            <a:r>
              <a:rPr lang="en-US" dirty="0"/>
              <a:t>Click to add photo</a:t>
            </a:r>
          </a:p>
        </p:txBody>
      </p:sp>
      <p:sp>
        <p:nvSpPr>
          <p:cNvPr id="3" name="Date Placeholder 2">
            <a:extLst>
              <a:ext uri="{FF2B5EF4-FFF2-40B4-BE49-F238E27FC236}">
                <a16:creationId xmlns:a16="http://schemas.microsoft.com/office/drawing/2014/main" id="{9AB9DE71-7B7A-4473-ABD8-99575CAFB38F}"/>
              </a:ext>
            </a:extLst>
          </p:cNvPr>
          <p:cNvSpPr>
            <a:spLocks noGrp="1"/>
          </p:cNvSpPr>
          <p:nvPr>
            <p:ph type="dt" sz="half" idx="10"/>
          </p:nvPr>
        </p:nvSpPr>
        <p:spPr/>
        <p:txBody>
          <a:bodyPr/>
          <a:lstStyle>
            <a:lvl1pPr>
              <a:defRPr>
                <a:solidFill>
                  <a:schemeClr val="bg1">
                    <a:lumMod val="95000"/>
                  </a:schemeClr>
                </a:solidFill>
              </a:defRPr>
            </a:lvl1pPr>
          </a:lstStyle>
          <a:p>
            <a:r>
              <a:rPr lang="en-US" dirty="0"/>
              <a:t>8/05/20XX</a:t>
            </a:r>
          </a:p>
        </p:txBody>
      </p:sp>
      <p:sp>
        <p:nvSpPr>
          <p:cNvPr id="4" name="Footer Placeholder 3">
            <a:extLst>
              <a:ext uri="{FF2B5EF4-FFF2-40B4-BE49-F238E27FC236}">
                <a16:creationId xmlns:a16="http://schemas.microsoft.com/office/drawing/2014/main" id="{DAAA1C9B-284B-4C89-8743-52285AC95126}"/>
              </a:ext>
            </a:extLst>
          </p:cNvPr>
          <p:cNvSpPr>
            <a:spLocks noGrp="1"/>
          </p:cNvSpPr>
          <p:nvPr>
            <p:ph type="ftr" sz="quarter" idx="11"/>
          </p:nvPr>
        </p:nvSpPr>
        <p:spPr/>
        <p:txBody>
          <a:bodyPr/>
          <a:lstStyle>
            <a:lvl1pPr>
              <a:defRPr>
                <a:solidFill>
                  <a:schemeClr val="bg1">
                    <a:lumMod val="95000"/>
                  </a:schemeClr>
                </a:solidFill>
              </a:defRPr>
            </a:lvl1pPr>
          </a:lstStyle>
          <a:p>
            <a:r>
              <a:rPr lang="en-US" dirty="0"/>
              <a:t>Conference Presentation</a:t>
            </a:r>
          </a:p>
        </p:txBody>
      </p:sp>
      <p:sp>
        <p:nvSpPr>
          <p:cNvPr id="5" name="Slide Number Placeholder 4">
            <a:extLst>
              <a:ext uri="{FF2B5EF4-FFF2-40B4-BE49-F238E27FC236}">
                <a16:creationId xmlns:a16="http://schemas.microsoft.com/office/drawing/2014/main" id="{8BC1FE06-5B3A-40E2-82AA-E4516ED2D558}"/>
              </a:ext>
            </a:extLst>
          </p:cNvPr>
          <p:cNvSpPr>
            <a:spLocks noGrp="1"/>
          </p:cNvSpPr>
          <p:nvPr>
            <p:ph type="sldNum" sz="quarter" idx="12"/>
          </p:nvPr>
        </p:nvSpPr>
        <p:spPr/>
        <p:txBody>
          <a:bodyPr/>
          <a:lstStyle>
            <a:lvl1pPr>
              <a:defRPr>
                <a:solidFill>
                  <a:schemeClr val="bg1">
                    <a:lumMod val="95000"/>
                  </a:schemeClr>
                </a:solidFill>
              </a:defRPr>
            </a:lvl1pPr>
          </a:lstStyle>
          <a:p>
            <a:fld id="{18D65601-5AE2-46FC-B138-694DDD2B510D}" type="slidenum">
              <a:rPr lang="en-US" smtClean="0"/>
              <a:pPr/>
              <a:t>‹#›</a:t>
            </a:fld>
            <a:endParaRPr lang="en-US" dirty="0"/>
          </a:p>
        </p:txBody>
      </p:sp>
      <p:sp>
        <p:nvSpPr>
          <p:cNvPr id="7" name="Text Placeholder 12">
            <a:extLst>
              <a:ext uri="{FF2B5EF4-FFF2-40B4-BE49-F238E27FC236}">
                <a16:creationId xmlns:a16="http://schemas.microsoft.com/office/drawing/2014/main" id="{2ACE5847-B709-473D-A366-54ADA852FFA5}"/>
              </a:ext>
            </a:extLst>
          </p:cNvPr>
          <p:cNvSpPr>
            <a:spLocks noGrp="1"/>
          </p:cNvSpPr>
          <p:nvPr>
            <p:ph type="body" sz="quarter" idx="14" hasCustomPrompt="1"/>
          </p:nvPr>
        </p:nvSpPr>
        <p:spPr>
          <a:xfrm>
            <a:off x="2105107" y="3055535"/>
            <a:ext cx="7981786" cy="2609103"/>
          </a:xfrm>
          <a:prstGeom prst="rect">
            <a:avLst/>
          </a:prstGeom>
        </p:spPr>
        <p:txBody>
          <a:bodyPr anchor="ctr"/>
          <a:lstStyle>
            <a:lvl1pPr marL="0" indent="0" algn="l">
              <a:lnSpc>
                <a:spcPct val="125000"/>
              </a:lnSpc>
              <a:spcBef>
                <a:spcPts val="0"/>
              </a:spcBef>
              <a:buNone/>
              <a:defRPr sz="3200" i="1" spc="100" baseline="0">
                <a:solidFill>
                  <a:schemeClr val="bg1"/>
                </a:solidFill>
                <a:latin typeface="+mj-lt"/>
              </a:defRPr>
            </a:lvl1pPr>
          </a:lstStyle>
          <a:p>
            <a:pPr lvl="0"/>
            <a:r>
              <a:rPr lang="en-US"/>
              <a:t>Click to add title</a:t>
            </a:r>
          </a:p>
        </p:txBody>
      </p:sp>
      <p:sp>
        <p:nvSpPr>
          <p:cNvPr id="2" name="Title 1">
            <a:extLst>
              <a:ext uri="{FF2B5EF4-FFF2-40B4-BE49-F238E27FC236}">
                <a16:creationId xmlns:a16="http://schemas.microsoft.com/office/drawing/2014/main" id="{648B1850-15F7-414E-B8F6-3A5B3D10B263}"/>
              </a:ext>
            </a:extLst>
          </p:cNvPr>
          <p:cNvSpPr>
            <a:spLocks noGrp="1"/>
          </p:cNvSpPr>
          <p:nvPr>
            <p:ph type="title"/>
          </p:nvPr>
        </p:nvSpPr>
        <p:spPr>
          <a:xfrm>
            <a:off x="5010083" y="5448575"/>
            <a:ext cx="4881563" cy="463550"/>
          </a:xfrm>
          <a:prstGeom prst="rect">
            <a:avLst/>
          </a:prstGeom>
        </p:spPr>
        <p:txBody>
          <a:bodyPr/>
          <a:lstStyle>
            <a:lvl1pPr algn="r">
              <a:defRPr lang="en-US" sz="1800" spc="100" baseline="0">
                <a:solidFill>
                  <a:schemeClr val="bg1"/>
                </a:solidFill>
                <a:latin typeface="+mn-lt"/>
                <a:ea typeface="+mn-ea"/>
                <a:cs typeface="+mn-cs"/>
              </a:defRPr>
            </a:lvl1pPr>
          </a:lstStyle>
          <a:p>
            <a:pPr marL="0" lvl="0" indent="0" algn="r">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7257484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ypothesi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195FA8B4-F9F3-4FF5-B11F-483A1B95EA11}"/>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3" name="Footer Placeholder 2">
            <a:extLst>
              <a:ext uri="{FF2B5EF4-FFF2-40B4-BE49-F238E27FC236}">
                <a16:creationId xmlns:a16="http://schemas.microsoft.com/office/drawing/2014/main" id="{F97B8F04-28A5-462E-86DE-06C37E40589B}"/>
              </a:ext>
            </a:extLst>
          </p:cNvPr>
          <p:cNvSpPr>
            <a:spLocks noGrp="1"/>
          </p:cNvSpPr>
          <p:nvPr>
            <p:ph type="ftr" sz="quarter" idx="11"/>
          </p:nvPr>
        </p:nvSpPr>
        <p:spPr/>
        <p:txBody>
          <a:bodyPr/>
          <a:lstStyle>
            <a:lvl1pPr>
              <a:defRPr>
                <a:solidFill>
                  <a:schemeClr val="accent6">
                    <a:lumMod val="75000"/>
                  </a:schemeClr>
                </a:solidFill>
              </a:defRPr>
            </a:lvl1pPr>
          </a:lstStyle>
          <a:p>
            <a:r>
              <a:rPr lang="en-US" dirty="0"/>
              <a:t>Conference Presentation</a:t>
            </a:r>
          </a:p>
        </p:txBody>
      </p:sp>
      <p:sp>
        <p:nvSpPr>
          <p:cNvPr id="4" name="Slide Number Placeholder 3">
            <a:extLst>
              <a:ext uri="{FF2B5EF4-FFF2-40B4-BE49-F238E27FC236}">
                <a16:creationId xmlns:a16="http://schemas.microsoft.com/office/drawing/2014/main" id="{AC8B2DAE-4645-4AA0-87C9-39874FDBDEE3}"/>
              </a:ext>
            </a:extLst>
          </p:cNvPr>
          <p:cNvSpPr>
            <a:spLocks noGrp="1"/>
          </p:cNvSpPr>
          <p:nvPr>
            <p:ph type="sldNum" sz="quarter" idx="12"/>
          </p:nvPr>
        </p:nvSpPr>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6" name="Content Placeholder 15">
            <a:extLst>
              <a:ext uri="{FF2B5EF4-FFF2-40B4-BE49-F238E27FC236}">
                <a16:creationId xmlns:a16="http://schemas.microsoft.com/office/drawing/2014/main" id="{3BB9146A-68F5-433B-8411-A12C7C8F782D}"/>
              </a:ext>
            </a:extLst>
          </p:cNvPr>
          <p:cNvSpPr>
            <a:spLocks noGrp="1"/>
          </p:cNvSpPr>
          <p:nvPr>
            <p:ph sz="quarter" idx="15" hasCustomPrompt="1"/>
          </p:nvPr>
        </p:nvSpPr>
        <p:spPr>
          <a:xfrm>
            <a:off x="6747641" y="1193612"/>
            <a:ext cx="3513083" cy="1400506"/>
          </a:xfrm>
          <a:prstGeom prst="rect">
            <a:avLst/>
          </a:prstGeom>
        </p:spPr>
        <p:txBody>
          <a:bodyPr anchor="ctr"/>
          <a:lstStyle>
            <a:lvl1pPr marL="0" indent="0" algn="ctr">
              <a:lnSpc>
                <a:spcPct val="150000"/>
              </a:lnSpc>
              <a:spcBef>
                <a:spcPts val="0"/>
              </a:spcBef>
              <a:spcAft>
                <a:spcPts val="0"/>
              </a:spcAft>
              <a:buNone/>
              <a:defRPr sz="1400" spc="100" baseline="0"/>
            </a:lvl1pPr>
          </a:lstStyle>
          <a:p>
            <a:pPr lvl="0"/>
            <a:r>
              <a:rPr lang="en-US"/>
              <a:t>Click to add text</a:t>
            </a:r>
          </a:p>
        </p:txBody>
      </p:sp>
      <p:sp>
        <p:nvSpPr>
          <p:cNvPr id="7" name="Rectangle 6">
            <a:extLst>
              <a:ext uri="{FF2B5EF4-FFF2-40B4-BE49-F238E27FC236}">
                <a16:creationId xmlns:a16="http://schemas.microsoft.com/office/drawing/2014/main" id="{3270974D-DE65-42B3-BEB4-235503245B26}"/>
              </a:ext>
            </a:extLst>
          </p:cNvPr>
          <p:cNvSpPr/>
          <p:nvPr userDrawn="1"/>
        </p:nvSpPr>
        <p:spPr>
          <a:xfrm>
            <a:off x="6360072" y="924801"/>
            <a:ext cx="4288221" cy="2043229"/>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15">
            <a:extLst>
              <a:ext uri="{FF2B5EF4-FFF2-40B4-BE49-F238E27FC236}">
                <a16:creationId xmlns:a16="http://schemas.microsoft.com/office/drawing/2014/main" id="{5BA888A7-F91E-4923-AB10-31BEF8C2FEB8}"/>
              </a:ext>
            </a:extLst>
          </p:cNvPr>
          <p:cNvSpPr>
            <a:spLocks noGrp="1"/>
          </p:cNvSpPr>
          <p:nvPr>
            <p:ph sz="quarter" idx="16" hasCustomPrompt="1"/>
          </p:nvPr>
        </p:nvSpPr>
        <p:spPr>
          <a:xfrm>
            <a:off x="6747641" y="4120055"/>
            <a:ext cx="3513083" cy="1185839"/>
          </a:xfrm>
          <a:prstGeom prst="rect">
            <a:avLst/>
          </a:prstGeom>
        </p:spPr>
        <p:txBody>
          <a:bodyPr anchor="ctr"/>
          <a:lstStyle>
            <a:lvl1pPr marL="0" indent="0" algn="ctr">
              <a:lnSpc>
                <a:spcPct val="150000"/>
              </a:lnSpc>
              <a:spcBef>
                <a:spcPts val="0"/>
              </a:spcBef>
              <a:spcAft>
                <a:spcPts val="0"/>
              </a:spcAft>
              <a:buNone/>
              <a:defRPr sz="1400" spc="100" baseline="0"/>
            </a:lvl1pPr>
          </a:lstStyle>
          <a:p>
            <a:pPr lvl="0"/>
            <a:r>
              <a:rPr lang="en-US"/>
              <a:t>Click to add text</a:t>
            </a:r>
          </a:p>
        </p:txBody>
      </p:sp>
      <p:sp>
        <p:nvSpPr>
          <p:cNvPr id="9" name="Rectangle 8">
            <a:extLst>
              <a:ext uri="{FF2B5EF4-FFF2-40B4-BE49-F238E27FC236}">
                <a16:creationId xmlns:a16="http://schemas.microsoft.com/office/drawing/2014/main" id="{A6803CCC-79BF-4752-81AA-D68AB023A6B6}"/>
              </a:ext>
            </a:extLst>
          </p:cNvPr>
          <p:cNvSpPr/>
          <p:nvPr userDrawn="1"/>
        </p:nvSpPr>
        <p:spPr>
          <a:xfrm>
            <a:off x="6360072" y="3584028"/>
            <a:ext cx="4288221" cy="2043229"/>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6ECBC35A-FE4E-467A-A20D-9063B371CAAA}"/>
              </a:ext>
              <a:ext uri="{C183D7F6-B498-43B3-948B-1728B52AA6E4}">
                <adec:decorative xmlns:adec="http://schemas.microsoft.com/office/drawing/2017/decorative" val="1"/>
              </a:ext>
            </a:extLst>
          </p:cNvPr>
          <p:cNvCxnSpPr>
            <a:cxnSpLocks/>
          </p:cNvCxnSpPr>
          <p:nvPr userDrawn="1"/>
        </p:nvCxnSpPr>
        <p:spPr>
          <a:xfrm>
            <a:off x="2303095" y="0"/>
            <a:ext cx="0" cy="37047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A4FC0018-1CBF-4BC0-BE79-B983651D8848}"/>
              </a:ext>
            </a:extLst>
          </p:cNvPr>
          <p:cNvSpPr>
            <a:spLocks noGrp="1"/>
          </p:cNvSpPr>
          <p:nvPr>
            <p:ph type="title"/>
          </p:nvPr>
        </p:nvSpPr>
        <p:spPr>
          <a:xfrm rot="16200000">
            <a:off x="1005213" y="4932422"/>
            <a:ext cx="2635209" cy="523708"/>
          </a:xfrm>
          <a:prstGeom prst="rect">
            <a:avLst/>
          </a:prstGeom>
        </p:spPr>
        <p:txBody>
          <a:bodyPr anchor="ctr"/>
          <a:lstStyle>
            <a:lvl1pPr algn="r">
              <a:defRPr lang="en-US" sz="2400" spc="100" baseline="0">
                <a:solidFill>
                  <a:schemeClr val="bg1"/>
                </a:solidFill>
                <a:ea typeface="+mn-ea"/>
                <a:cs typeface="+mn-cs"/>
              </a:defRPr>
            </a:lvl1pPr>
          </a:lstStyle>
          <a:p>
            <a:pPr marL="0" lvl="0" indent="0" algn="r">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388166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ercentage of Communication Tools​">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B06ACE2-BA16-48C7-A451-845668BC059A}"/>
              </a:ext>
            </a:extLst>
          </p:cNvPr>
          <p:cNvSpPr>
            <a:spLocks noGrp="1"/>
          </p:cNvSpPr>
          <p:nvPr>
            <p:ph type="dt" sz="half" idx="10"/>
          </p:nvPr>
        </p:nvSpPr>
        <p:spPr/>
        <p:txBody>
          <a:bodyPr/>
          <a:lstStyle/>
          <a:p>
            <a:r>
              <a:rPr lang="en-US" dirty="0"/>
              <a:t>8/05/20XX</a:t>
            </a:r>
          </a:p>
        </p:txBody>
      </p:sp>
      <p:sp>
        <p:nvSpPr>
          <p:cNvPr id="6" name="Footer Placeholder 5">
            <a:extLst>
              <a:ext uri="{FF2B5EF4-FFF2-40B4-BE49-F238E27FC236}">
                <a16:creationId xmlns:a16="http://schemas.microsoft.com/office/drawing/2014/main" id="{009B479B-4CEB-47DB-903C-2E2D2445EB57}"/>
              </a:ext>
            </a:extLst>
          </p:cNvPr>
          <p:cNvSpPr>
            <a:spLocks noGrp="1"/>
          </p:cNvSpPr>
          <p:nvPr>
            <p:ph type="ftr" sz="quarter" idx="11"/>
          </p:nvPr>
        </p:nvSpPr>
        <p:spPr/>
        <p:txBody>
          <a:bodyPr/>
          <a:lstStyle/>
          <a:p>
            <a:r>
              <a:rPr lang="en-US" dirty="0"/>
              <a:t>Conference Presentation</a:t>
            </a:r>
          </a:p>
        </p:txBody>
      </p:sp>
      <p:sp>
        <p:nvSpPr>
          <p:cNvPr id="7" name="Slide Number Placeholder 6">
            <a:extLst>
              <a:ext uri="{FF2B5EF4-FFF2-40B4-BE49-F238E27FC236}">
                <a16:creationId xmlns:a16="http://schemas.microsoft.com/office/drawing/2014/main" id="{FC6F2130-E7AA-4706-B388-47F7E032B5EA}"/>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9" name="Rectangle 8">
            <a:extLst>
              <a:ext uri="{FF2B5EF4-FFF2-40B4-BE49-F238E27FC236}">
                <a16:creationId xmlns:a16="http://schemas.microsoft.com/office/drawing/2014/main" id="{67311573-5DB1-44CE-818B-9E5F570408F1}"/>
              </a:ext>
            </a:extLst>
          </p:cNvPr>
          <p:cNvSpPr/>
          <p:nvPr userDrawn="1"/>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15">
            <a:extLst>
              <a:ext uri="{FF2B5EF4-FFF2-40B4-BE49-F238E27FC236}">
                <a16:creationId xmlns:a16="http://schemas.microsoft.com/office/drawing/2014/main" id="{6E328664-C733-476A-81C6-2A0B15B001A1}"/>
              </a:ext>
            </a:extLst>
          </p:cNvPr>
          <p:cNvSpPr>
            <a:spLocks noGrp="1"/>
          </p:cNvSpPr>
          <p:nvPr>
            <p:ph sz="quarter" idx="15" hasCustomPrompt="1"/>
          </p:nvPr>
        </p:nvSpPr>
        <p:spPr>
          <a:xfrm>
            <a:off x="2029158" y="2838122"/>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0" name="Content Placeholder 15">
            <a:extLst>
              <a:ext uri="{FF2B5EF4-FFF2-40B4-BE49-F238E27FC236}">
                <a16:creationId xmlns:a16="http://schemas.microsoft.com/office/drawing/2014/main" id="{4DA6C57C-E2CB-484E-94E6-9AB8DC7DB4C5}"/>
              </a:ext>
            </a:extLst>
          </p:cNvPr>
          <p:cNvSpPr>
            <a:spLocks noGrp="1"/>
          </p:cNvSpPr>
          <p:nvPr>
            <p:ph sz="quarter" idx="16" hasCustomPrompt="1"/>
          </p:nvPr>
        </p:nvSpPr>
        <p:spPr>
          <a:xfrm>
            <a:off x="2029158" y="3379435"/>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1" name="Content Placeholder 15">
            <a:extLst>
              <a:ext uri="{FF2B5EF4-FFF2-40B4-BE49-F238E27FC236}">
                <a16:creationId xmlns:a16="http://schemas.microsoft.com/office/drawing/2014/main" id="{97E74E6E-CDEF-424A-B7CE-5B34A0AC34D6}"/>
              </a:ext>
            </a:extLst>
          </p:cNvPr>
          <p:cNvSpPr>
            <a:spLocks noGrp="1"/>
          </p:cNvSpPr>
          <p:nvPr>
            <p:ph sz="quarter" idx="17" hasCustomPrompt="1"/>
          </p:nvPr>
        </p:nvSpPr>
        <p:spPr>
          <a:xfrm>
            <a:off x="2029158" y="3928699"/>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2" name="Content Placeholder 15">
            <a:extLst>
              <a:ext uri="{FF2B5EF4-FFF2-40B4-BE49-F238E27FC236}">
                <a16:creationId xmlns:a16="http://schemas.microsoft.com/office/drawing/2014/main" id="{E7A1AA76-7517-4C53-B2A4-EE8B1C6ADDDF}"/>
              </a:ext>
            </a:extLst>
          </p:cNvPr>
          <p:cNvSpPr>
            <a:spLocks noGrp="1"/>
          </p:cNvSpPr>
          <p:nvPr>
            <p:ph sz="quarter" idx="18" hasCustomPrompt="1"/>
          </p:nvPr>
        </p:nvSpPr>
        <p:spPr>
          <a:xfrm>
            <a:off x="2029158" y="4476966"/>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37" name="Text Placeholder 12">
            <a:extLst>
              <a:ext uri="{FF2B5EF4-FFF2-40B4-BE49-F238E27FC236}">
                <a16:creationId xmlns:a16="http://schemas.microsoft.com/office/drawing/2014/main" id="{273C9D83-2282-43F4-BB54-7CDA96B45560}"/>
              </a:ext>
            </a:extLst>
          </p:cNvPr>
          <p:cNvSpPr>
            <a:spLocks noGrp="1"/>
          </p:cNvSpPr>
          <p:nvPr>
            <p:ph type="body" sz="quarter" idx="19" hasCustomPrompt="1"/>
          </p:nvPr>
        </p:nvSpPr>
        <p:spPr>
          <a:xfrm>
            <a:off x="6298588" y="1307183"/>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38" name="Text Placeholder 12">
            <a:extLst>
              <a:ext uri="{FF2B5EF4-FFF2-40B4-BE49-F238E27FC236}">
                <a16:creationId xmlns:a16="http://schemas.microsoft.com/office/drawing/2014/main" id="{90C1AC4A-23E9-4676-A30E-E39B4342FF07}"/>
              </a:ext>
            </a:extLst>
          </p:cNvPr>
          <p:cNvSpPr>
            <a:spLocks noGrp="1"/>
          </p:cNvSpPr>
          <p:nvPr>
            <p:ph type="body" sz="quarter" idx="20" hasCustomPrompt="1"/>
          </p:nvPr>
        </p:nvSpPr>
        <p:spPr>
          <a:xfrm>
            <a:off x="6298588" y="3703828"/>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39" name="Text Placeholder 12">
            <a:extLst>
              <a:ext uri="{FF2B5EF4-FFF2-40B4-BE49-F238E27FC236}">
                <a16:creationId xmlns:a16="http://schemas.microsoft.com/office/drawing/2014/main" id="{2C256BCC-FED6-4D75-8C65-5967DD2E0194}"/>
              </a:ext>
            </a:extLst>
          </p:cNvPr>
          <p:cNvSpPr>
            <a:spLocks noGrp="1"/>
          </p:cNvSpPr>
          <p:nvPr>
            <p:ph type="body" sz="quarter" idx="21" hasCustomPrompt="1"/>
          </p:nvPr>
        </p:nvSpPr>
        <p:spPr>
          <a:xfrm>
            <a:off x="9033309" y="1307183"/>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40" name="Text Placeholder 12">
            <a:extLst>
              <a:ext uri="{FF2B5EF4-FFF2-40B4-BE49-F238E27FC236}">
                <a16:creationId xmlns:a16="http://schemas.microsoft.com/office/drawing/2014/main" id="{036A0378-B8F0-463A-A66D-83D798223E3C}"/>
              </a:ext>
            </a:extLst>
          </p:cNvPr>
          <p:cNvSpPr>
            <a:spLocks noGrp="1"/>
          </p:cNvSpPr>
          <p:nvPr>
            <p:ph type="body" sz="quarter" idx="22" hasCustomPrompt="1"/>
          </p:nvPr>
        </p:nvSpPr>
        <p:spPr>
          <a:xfrm>
            <a:off x="9033309" y="3703828"/>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2" name="Title 1">
            <a:extLst>
              <a:ext uri="{FF2B5EF4-FFF2-40B4-BE49-F238E27FC236}">
                <a16:creationId xmlns:a16="http://schemas.microsoft.com/office/drawing/2014/main" id="{82BDF22D-6760-4BDD-92EF-E940DCC023C0}"/>
              </a:ext>
            </a:extLst>
          </p:cNvPr>
          <p:cNvSpPr>
            <a:spLocks noGrp="1"/>
          </p:cNvSpPr>
          <p:nvPr>
            <p:ph type="title"/>
          </p:nvPr>
        </p:nvSpPr>
        <p:spPr>
          <a:xfrm>
            <a:off x="1267697" y="1369287"/>
            <a:ext cx="4079564" cy="1268810"/>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4645428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aking Great Product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AADBBE-F1E3-480E-BE79-B55DEF9410EF}"/>
              </a:ext>
              <a:ext uri="{C183D7F6-B498-43B3-948B-1728B52AA6E4}">
                <adec:decorative xmlns:adec="http://schemas.microsoft.com/office/drawing/2017/decorative" val="1"/>
              </a:ext>
            </a:extLst>
          </p:cNvPr>
          <p:cNvSpPr/>
          <p:nvPr userDrawn="1"/>
        </p:nvSpPr>
        <p:spPr>
          <a:xfrm>
            <a:off x="5397500" y="2009775"/>
            <a:ext cx="6794499" cy="2838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A4C868C7-0B77-47B8-9C16-7F97AA9F0D4E}"/>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a:noAutofit/>
          </a:bodyPr>
          <a:lstStyle>
            <a:lvl1pPr marL="0" indent="0" algn="ctr">
              <a:buNone/>
              <a:defRPr/>
            </a:lvl1pPr>
          </a:lstStyle>
          <a:p>
            <a:r>
              <a:rPr lang="en-US" dirty="0"/>
              <a:t>Click to add photo</a:t>
            </a:r>
          </a:p>
        </p:txBody>
      </p:sp>
      <p:sp>
        <p:nvSpPr>
          <p:cNvPr id="5" name="Date Placeholder 4">
            <a:extLst>
              <a:ext uri="{FF2B5EF4-FFF2-40B4-BE49-F238E27FC236}">
                <a16:creationId xmlns:a16="http://schemas.microsoft.com/office/drawing/2014/main" id="{6F4198D5-23F4-441A-AD0A-C6CD015E997C}"/>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16" name="Content Placeholder 15">
            <a:extLst>
              <a:ext uri="{FF2B5EF4-FFF2-40B4-BE49-F238E27FC236}">
                <a16:creationId xmlns:a16="http://schemas.microsoft.com/office/drawing/2014/main" id="{8E5DAC80-95FC-4BA1-98B2-5631FB3B0198}"/>
              </a:ext>
            </a:extLst>
          </p:cNvPr>
          <p:cNvSpPr>
            <a:spLocks noGrp="1"/>
          </p:cNvSpPr>
          <p:nvPr>
            <p:ph sz="quarter" idx="15" hasCustomPrompt="1"/>
          </p:nvPr>
        </p:nvSpPr>
        <p:spPr>
          <a:xfrm>
            <a:off x="6337298" y="3200401"/>
            <a:ext cx="5257799" cy="1701800"/>
          </a:xfrm>
          <a:prstGeom prst="rect">
            <a:avLst/>
          </a:prstGeom>
        </p:spPr>
        <p:txBody>
          <a:bodyPr/>
          <a:lstStyle>
            <a:lvl1pPr marL="0" indent="0">
              <a:lnSpc>
                <a:spcPct val="100000"/>
              </a:lnSpc>
              <a:spcBef>
                <a:spcPts val="0"/>
              </a:spcBef>
              <a:spcAft>
                <a:spcPts val="1200"/>
              </a:spcAft>
              <a:buNone/>
              <a:defRPr sz="1400" spc="100" baseline="0">
                <a:solidFill>
                  <a:schemeClr val="bg1"/>
                </a:solidFill>
              </a:defRPr>
            </a:lvl1pPr>
          </a:lstStyle>
          <a:p>
            <a:pPr lvl="0"/>
            <a:r>
              <a:rPr lang="en-US"/>
              <a:t>Click to add text</a:t>
            </a:r>
          </a:p>
        </p:txBody>
      </p:sp>
      <p:sp>
        <p:nvSpPr>
          <p:cNvPr id="12" name="Footer Placeholder 4">
            <a:extLst>
              <a:ext uri="{FF2B5EF4-FFF2-40B4-BE49-F238E27FC236}">
                <a16:creationId xmlns:a16="http://schemas.microsoft.com/office/drawing/2014/main" id="{464448FE-96B4-43C5-8721-4FBF69ED48B7}"/>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13" name="Slide Number Placeholder 5">
            <a:extLst>
              <a:ext uri="{FF2B5EF4-FFF2-40B4-BE49-F238E27FC236}">
                <a16:creationId xmlns:a16="http://schemas.microsoft.com/office/drawing/2014/main" id="{F8104834-0355-4576-A9E5-FF5B92B361FF}"/>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2" name="Title 1">
            <a:extLst>
              <a:ext uri="{FF2B5EF4-FFF2-40B4-BE49-F238E27FC236}">
                <a16:creationId xmlns:a16="http://schemas.microsoft.com/office/drawing/2014/main" id="{3AD2D377-D829-49CC-9253-683054B909F0}"/>
              </a:ext>
            </a:extLst>
          </p:cNvPr>
          <p:cNvSpPr>
            <a:spLocks noGrp="1"/>
          </p:cNvSpPr>
          <p:nvPr>
            <p:ph type="title"/>
          </p:nvPr>
        </p:nvSpPr>
        <p:spPr>
          <a:xfrm>
            <a:off x="6337298" y="2063075"/>
            <a:ext cx="5257799" cy="1268810"/>
          </a:xfrm>
          <a:prstGeom prst="rect">
            <a:avLst/>
          </a:prstGeom>
        </p:spPr>
        <p:txBody>
          <a:bodyPr anchor="ctr"/>
          <a:lstStyle>
            <a:lvl1pPr>
              <a:defRPr lang="en-US" sz="2400" spc="100" baseline="0">
                <a:solidFill>
                  <a:schemeClr val="bg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7014489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ng Contoso to the Competition​">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995D6E1F-61DD-45C8-BD0F-87774F3858F1}"/>
              </a:ext>
            </a:extLst>
          </p:cNvPr>
          <p:cNvSpPr>
            <a:spLocks noGrp="1"/>
          </p:cNvSpPr>
          <p:nvPr>
            <p:ph type="pic" sz="quarter" idx="17"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2A3F1E30-78A1-4D04-868B-2FF65A0CDB7B}"/>
              </a:ext>
            </a:extLst>
          </p:cNvPr>
          <p:cNvSpPr>
            <a:spLocks noGrp="1"/>
          </p:cNvSpPr>
          <p:nvPr>
            <p:ph type="dt" sz="half" idx="10"/>
          </p:nvPr>
        </p:nvSpPr>
        <p:spPr/>
        <p:txBody>
          <a:bodyPr/>
          <a:lstStyle/>
          <a:p>
            <a:r>
              <a:rPr lang="en-US" dirty="0"/>
              <a:t>8/05/20XX</a:t>
            </a:r>
          </a:p>
        </p:txBody>
      </p:sp>
      <p:sp>
        <p:nvSpPr>
          <p:cNvPr id="6" name="Slide Number Placeholder 5">
            <a:extLst>
              <a:ext uri="{FF2B5EF4-FFF2-40B4-BE49-F238E27FC236}">
                <a16:creationId xmlns:a16="http://schemas.microsoft.com/office/drawing/2014/main" id="{0A92EE5A-2D26-4A38-BF97-6266BFC42526}"/>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1" name="Content Placeholder 15">
            <a:extLst>
              <a:ext uri="{FF2B5EF4-FFF2-40B4-BE49-F238E27FC236}">
                <a16:creationId xmlns:a16="http://schemas.microsoft.com/office/drawing/2014/main" id="{716CE84D-B2FA-4712-9112-9A6349EE051E}"/>
              </a:ext>
            </a:extLst>
          </p:cNvPr>
          <p:cNvSpPr>
            <a:spLocks noGrp="1"/>
          </p:cNvSpPr>
          <p:nvPr>
            <p:ph sz="quarter" idx="16" hasCustomPrompt="1"/>
          </p:nvPr>
        </p:nvSpPr>
        <p:spPr>
          <a:xfrm>
            <a:off x="1008686" y="2921932"/>
            <a:ext cx="4114800" cy="1268810"/>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13" name="Content Placeholder 15">
            <a:extLst>
              <a:ext uri="{FF2B5EF4-FFF2-40B4-BE49-F238E27FC236}">
                <a16:creationId xmlns:a16="http://schemas.microsoft.com/office/drawing/2014/main" id="{5EB29FAF-F8EE-4156-8E07-E14DFBABA091}"/>
              </a:ext>
            </a:extLst>
          </p:cNvPr>
          <p:cNvSpPr>
            <a:spLocks noGrp="1"/>
          </p:cNvSpPr>
          <p:nvPr>
            <p:ph sz="quarter" idx="18" hasCustomPrompt="1"/>
          </p:nvPr>
        </p:nvSpPr>
        <p:spPr>
          <a:xfrm>
            <a:off x="1008686" y="4327267"/>
            <a:ext cx="4114800" cy="1268810"/>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2" name="Title 1">
            <a:extLst>
              <a:ext uri="{FF2B5EF4-FFF2-40B4-BE49-F238E27FC236}">
                <a16:creationId xmlns:a16="http://schemas.microsoft.com/office/drawing/2014/main" id="{DFC5BC42-EC33-40D4-8189-69F1D23ADE04}"/>
              </a:ext>
            </a:extLst>
          </p:cNvPr>
          <p:cNvSpPr>
            <a:spLocks noGrp="1"/>
          </p:cNvSpPr>
          <p:nvPr>
            <p:ph type="title"/>
          </p:nvPr>
        </p:nvSpPr>
        <p:spPr>
          <a:xfrm>
            <a:off x="1008686" y="1516597"/>
            <a:ext cx="3980182" cy="1268810"/>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526261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2C7E7-00D1-97A2-1CE5-C9B4E6DD5A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31609B-F37D-3A2D-3B69-74DE328B7F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8CA782-36C4-46A9-72ED-5AA2327934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CF4BFA-67A9-DEE1-F4AC-8B95AF0BB0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6F6662-03C3-24B4-2529-E9BC7F1EAD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DA4156-3446-6EA5-010D-B23737456E94}"/>
              </a:ext>
            </a:extLst>
          </p:cNvPr>
          <p:cNvSpPr>
            <a:spLocks noGrp="1"/>
          </p:cNvSpPr>
          <p:nvPr>
            <p:ph type="dt" sz="half" idx="10"/>
          </p:nvPr>
        </p:nvSpPr>
        <p:spPr/>
        <p:txBody>
          <a:bodyPr/>
          <a:lstStyle/>
          <a:p>
            <a:fld id="{A826AFFA-F29E-46BD-A778-56A5061F2D16}" type="datetimeFigureOut">
              <a:rPr lang="en-US" smtClean="0"/>
              <a:t>12/31/2024</a:t>
            </a:fld>
            <a:endParaRPr lang="en-US"/>
          </a:p>
        </p:txBody>
      </p:sp>
      <p:sp>
        <p:nvSpPr>
          <p:cNvPr id="8" name="Footer Placeholder 7">
            <a:extLst>
              <a:ext uri="{FF2B5EF4-FFF2-40B4-BE49-F238E27FC236}">
                <a16:creationId xmlns:a16="http://schemas.microsoft.com/office/drawing/2014/main" id="{A205105E-2E4E-0F06-C6B7-8C420DED4D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80E1F8-B16F-282B-BAC6-91E222DB9EC5}"/>
              </a:ext>
            </a:extLst>
          </p:cNvPr>
          <p:cNvSpPr>
            <a:spLocks noGrp="1"/>
          </p:cNvSpPr>
          <p:nvPr>
            <p:ph type="sldNum" sz="quarter" idx="12"/>
          </p:nvPr>
        </p:nvSpPr>
        <p:spPr/>
        <p:txBody>
          <a:bodyPr/>
          <a:lstStyle/>
          <a:p>
            <a:fld id="{DE596709-A5FD-4C60-B19F-3F2C405FD724}" type="slidenum">
              <a:rPr lang="en-US" smtClean="0"/>
              <a:t>‹#›</a:t>
            </a:fld>
            <a:endParaRPr lang="en-US"/>
          </a:p>
        </p:txBody>
      </p:sp>
    </p:spTree>
    <p:extLst>
      <p:ext uri="{BB962C8B-B14F-4D97-AF65-F5344CB8AC3E}">
        <p14:creationId xmlns:p14="http://schemas.microsoft.com/office/powerpoint/2010/main" val="24852930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istor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p>
            <a:r>
              <a:rPr lang="en-US" dirty="0"/>
              <a:t>8/05/20XX</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5" name="Text Placeholder 14">
            <a:extLst>
              <a:ext uri="{FF2B5EF4-FFF2-40B4-BE49-F238E27FC236}">
                <a16:creationId xmlns:a16="http://schemas.microsoft.com/office/drawing/2014/main" id="{09C0924B-E154-4A9E-830A-0CED0F96BA6D}"/>
              </a:ext>
            </a:extLst>
          </p:cNvPr>
          <p:cNvSpPr>
            <a:spLocks noGrp="1"/>
          </p:cNvSpPr>
          <p:nvPr>
            <p:ph type="body" sz="quarter" idx="17" hasCustomPrompt="1"/>
          </p:nvPr>
        </p:nvSpPr>
        <p:spPr>
          <a:xfrm>
            <a:off x="171234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09FC371A-791E-4A18-A05F-62DAAB144FE0}"/>
              </a:ext>
            </a:extLst>
          </p:cNvPr>
          <p:cNvSpPr>
            <a:spLocks noGrp="1"/>
          </p:cNvSpPr>
          <p:nvPr>
            <p:ph type="body" sz="quarter" idx="18" hasCustomPrompt="1"/>
          </p:nvPr>
        </p:nvSpPr>
        <p:spPr>
          <a:xfrm>
            <a:off x="250176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7370EA53-C218-4777-8992-DFE61FD94A52}"/>
              </a:ext>
            </a:extLst>
          </p:cNvPr>
          <p:cNvSpPr>
            <a:spLocks noGrp="1"/>
          </p:cNvSpPr>
          <p:nvPr>
            <p:ph type="body" sz="quarter" idx="19" hasCustomPrompt="1"/>
          </p:nvPr>
        </p:nvSpPr>
        <p:spPr>
          <a:xfrm>
            <a:off x="329117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52263598-CA5C-4D32-8005-69A3003C53F0}"/>
              </a:ext>
            </a:extLst>
          </p:cNvPr>
          <p:cNvSpPr>
            <a:spLocks noGrp="1"/>
          </p:cNvSpPr>
          <p:nvPr>
            <p:ph type="body" sz="quarter" idx="20" hasCustomPrompt="1"/>
          </p:nvPr>
        </p:nvSpPr>
        <p:spPr>
          <a:xfrm>
            <a:off x="408059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id="{04255F76-4757-4D5C-80D7-A3307CEBC13D}"/>
              </a:ext>
            </a:extLst>
          </p:cNvPr>
          <p:cNvSpPr>
            <a:spLocks noGrp="1"/>
          </p:cNvSpPr>
          <p:nvPr>
            <p:ph type="body" sz="quarter" idx="21" hasCustomPrompt="1"/>
          </p:nvPr>
        </p:nvSpPr>
        <p:spPr>
          <a:xfrm>
            <a:off x="4810807" y="3093970"/>
            <a:ext cx="61531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id="{6948AE7E-55CC-4F22-9239-099E8E8EF216}"/>
              </a:ext>
            </a:extLst>
          </p:cNvPr>
          <p:cNvSpPr>
            <a:spLocks noGrp="1"/>
          </p:cNvSpPr>
          <p:nvPr>
            <p:ph type="body" sz="quarter" idx="22" hasCustomPrompt="1"/>
          </p:nvPr>
        </p:nvSpPr>
        <p:spPr>
          <a:xfrm>
            <a:off x="565942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D91E6446-232F-4870-8335-C708DDB3E7B0}"/>
              </a:ext>
            </a:extLst>
          </p:cNvPr>
          <p:cNvSpPr>
            <a:spLocks noGrp="1"/>
          </p:cNvSpPr>
          <p:nvPr>
            <p:ph type="body" sz="quarter" idx="23" hasCustomPrompt="1"/>
          </p:nvPr>
        </p:nvSpPr>
        <p:spPr>
          <a:xfrm>
            <a:off x="644883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6A3A8254-B2DC-4C36-8E81-397E7CB3EC04}"/>
              </a:ext>
            </a:extLst>
          </p:cNvPr>
          <p:cNvSpPr>
            <a:spLocks noGrp="1"/>
          </p:cNvSpPr>
          <p:nvPr>
            <p:ph type="body" sz="quarter" idx="24" hasCustomPrompt="1"/>
          </p:nvPr>
        </p:nvSpPr>
        <p:spPr>
          <a:xfrm>
            <a:off x="723825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048C7215-4A75-4BF9-96EC-BEA9AA1239CC}"/>
              </a:ext>
            </a:extLst>
          </p:cNvPr>
          <p:cNvSpPr>
            <a:spLocks noGrp="1"/>
          </p:cNvSpPr>
          <p:nvPr>
            <p:ph type="body" sz="quarter" idx="25" hasCustomPrompt="1"/>
          </p:nvPr>
        </p:nvSpPr>
        <p:spPr>
          <a:xfrm>
            <a:off x="802766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C2FA34D0-4280-4201-9E40-5FE0D81D7DCC}"/>
              </a:ext>
            </a:extLst>
          </p:cNvPr>
          <p:cNvSpPr>
            <a:spLocks noGrp="1"/>
          </p:cNvSpPr>
          <p:nvPr>
            <p:ph type="body" sz="quarter" idx="26" hasCustomPrompt="1"/>
          </p:nvPr>
        </p:nvSpPr>
        <p:spPr>
          <a:xfrm>
            <a:off x="881708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BD0D6DFA-0AE8-42A3-ADA8-785B98B99E41}"/>
              </a:ext>
            </a:extLst>
          </p:cNvPr>
          <p:cNvSpPr>
            <a:spLocks noGrp="1"/>
          </p:cNvSpPr>
          <p:nvPr>
            <p:ph type="body" sz="quarter" idx="27" hasCustomPrompt="1"/>
          </p:nvPr>
        </p:nvSpPr>
        <p:spPr>
          <a:xfrm>
            <a:off x="960649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id="{7E475D18-842D-4508-9049-99A36DA3895D}"/>
              </a:ext>
            </a:extLst>
          </p:cNvPr>
          <p:cNvSpPr>
            <a:spLocks noGrp="1"/>
          </p:cNvSpPr>
          <p:nvPr>
            <p:ph type="body" sz="quarter" idx="28" hasCustomPrompt="1"/>
          </p:nvPr>
        </p:nvSpPr>
        <p:spPr>
          <a:xfrm>
            <a:off x="10395907"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id="{F7A2B249-C1B4-4F5F-9C74-B3763CCFC8D5}"/>
              </a:ext>
            </a:extLst>
          </p:cNvPr>
          <p:cNvSpPr>
            <a:spLocks noGrp="1"/>
          </p:cNvSpPr>
          <p:nvPr>
            <p:ph type="body" sz="quarter" idx="29" hasCustomPrompt="1"/>
          </p:nvPr>
        </p:nvSpPr>
        <p:spPr>
          <a:xfrm>
            <a:off x="171234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id="{64240E02-7397-4BFB-923B-4E4A96C7C81B}"/>
              </a:ext>
            </a:extLst>
          </p:cNvPr>
          <p:cNvSpPr>
            <a:spLocks noGrp="1"/>
          </p:cNvSpPr>
          <p:nvPr>
            <p:ph type="body" sz="quarter" idx="30" hasCustomPrompt="1"/>
          </p:nvPr>
        </p:nvSpPr>
        <p:spPr>
          <a:xfrm>
            <a:off x="250176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id="{41400094-84D6-4303-BA4B-0E0D1FF018E1}"/>
              </a:ext>
            </a:extLst>
          </p:cNvPr>
          <p:cNvSpPr>
            <a:spLocks noGrp="1"/>
          </p:cNvSpPr>
          <p:nvPr>
            <p:ph type="body" sz="quarter" idx="31" hasCustomPrompt="1"/>
          </p:nvPr>
        </p:nvSpPr>
        <p:spPr>
          <a:xfrm>
            <a:off x="329117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id="{AAF6E8A4-DDDD-49A1-B1C9-3574B58A83D0}"/>
              </a:ext>
            </a:extLst>
          </p:cNvPr>
          <p:cNvSpPr>
            <a:spLocks noGrp="1"/>
          </p:cNvSpPr>
          <p:nvPr>
            <p:ph type="body" sz="quarter" idx="32" hasCustomPrompt="1"/>
          </p:nvPr>
        </p:nvSpPr>
        <p:spPr>
          <a:xfrm>
            <a:off x="408059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id="{D9AB8D6A-C296-4468-9A7D-7F46B36429A0}"/>
              </a:ext>
            </a:extLst>
          </p:cNvPr>
          <p:cNvSpPr>
            <a:spLocks noGrp="1"/>
          </p:cNvSpPr>
          <p:nvPr>
            <p:ph type="body" sz="quarter" idx="33" hasCustomPrompt="1"/>
          </p:nvPr>
        </p:nvSpPr>
        <p:spPr>
          <a:xfrm>
            <a:off x="4810807" y="4795797"/>
            <a:ext cx="61531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2" name="Text Placeholder 14">
            <a:extLst>
              <a:ext uri="{FF2B5EF4-FFF2-40B4-BE49-F238E27FC236}">
                <a16:creationId xmlns:a16="http://schemas.microsoft.com/office/drawing/2014/main" id="{D17C8109-2F1A-4248-BE14-FE5D4AE1E356}"/>
              </a:ext>
            </a:extLst>
          </p:cNvPr>
          <p:cNvSpPr>
            <a:spLocks noGrp="1"/>
          </p:cNvSpPr>
          <p:nvPr>
            <p:ph type="body" sz="quarter" idx="34" hasCustomPrompt="1"/>
          </p:nvPr>
        </p:nvSpPr>
        <p:spPr>
          <a:xfrm>
            <a:off x="565942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id="{5735C006-B8AC-427F-A337-4F607EB5431F}"/>
              </a:ext>
            </a:extLst>
          </p:cNvPr>
          <p:cNvSpPr>
            <a:spLocks noGrp="1"/>
          </p:cNvSpPr>
          <p:nvPr>
            <p:ph type="body" sz="quarter" idx="35" hasCustomPrompt="1"/>
          </p:nvPr>
        </p:nvSpPr>
        <p:spPr>
          <a:xfrm>
            <a:off x="644883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id="{B62C7805-F615-4B77-89DD-63F1F946E781}"/>
              </a:ext>
            </a:extLst>
          </p:cNvPr>
          <p:cNvSpPr>
            <a:spLocks noGrp="1"/>
          </p:cNvSpPr>
          <p:nvPr>
            <p:ph type="body" sz="quarter" idx="36" hasCustomPrompt="1"/>
          </p:nvPr>
        </p:nvSpPr>
        <p:spPr>
          <a:xfrm>
            <a:off x="723825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id="{7B0BABA0-0326-410E-AECF-0D41365DD47C}"/>
              </a:ext>
            </a:extLst>
          </p:cNvPr>
          <p:cNvSpPr>
            <a:spLocks noGrp="1"/>
          </p:cNvSpPr>
          <p:nvPr>
            <p:ph type="body" sz="quarter" idx="37" hasCustomPrompt="1"/>
          </p:nvPr>
        </p:nvSpPr>
        <p:spPr>
          <a:xfrm>
            <a:off x="802766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id="{9E4FCBEC-4348-4D10-B139-FD526C86B178}"/>
              </a:ext>
            </a:extLst>
          </p:cNvPr>
          <p:cNvSpPr>
            <a:spLocks noGrp="1"/>
          </p:cNvSpPr>
          <p:nvPr>
            <p:ph type="body" sz="quarter" idx="38" hasCustomPrompt="1"/>
          </p:nvPr>
        </p:nvSpPr>
        <p:spPr>
          <a:xfrm>
            <a:off x="881708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DA4FA8D2-F1E5-4A88-855F-84D521DB7046}"/>
              </a:ext>
            </a:extLst>
          </p:cNvPr>
          <p:cNvSpPr>
            <a:spLocks noGrp="1"/>
          </p:cNvSpPr>
          <p:nvPr>
            <p:ph type="body" sz="quarter" idx="39" hasCustomPrompt="1"/>
          </p:nvPr>
        </p:nvSpPr>
        <p:spPr>
          <a:xfrm>
            <a:off x="960649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7E27FFDC-7B67-4C2F-8712-C7961E6E9A91}"/>
              </a:ext>
            </a:extLst>
          </p:cNvPr>
          <p:cNvSpPr>
            <a:spLocks noGrp="1"/>
          </p:cNvSpPr>
          <p:nvPr>
            <p:ph type="body" sz="quarter" idx="40" hasCustomPrompt="1"/>
          </p:nvPr>
        </p:nvSpPr>
        <p:spPr>
          <a:xfrm>
            <a:off x="10395907"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51" name="Text Placeholder 14">
            <a:extLst>
              <a:ext uri="{FF2B5EF4-FFF2-40B4-BE49-F238E27FC236}">
                <a16:creationId xmlns:a16="http://schemas.microsoft.com/office/drawing/2014/main" id="{B098AA04-538E-4D0B-BC5E-3C79B451D15C}"/>
              </a:ext>
            </a:extLst>
          </p:cNvPr>
          <p:cNvSpPr>
            <a:spLocks noGrp="1"/>
          </p:cNvSpPr>
          <p:nvPr>
            <p:ph type="body" sz="quarter" idx="41" hasCustomPrompt="1"/>
          </p:nvPr>
        </p:nvSpPr>
        <p:spPr>
          <a:xfrm>
            <a:off x="696804" y="2672211"/>
            <a:ext cx="1021001" cy="501726"/>
          </a:xfrm>
          <a:prstGeom prst="rect">
            <a:avLst/>
          </a:prstGeom>
        </p:spPr>
        <p:txBody>
          <a:bodyPr anchor="ctr"/>
          <a:lstStyle>
            <a:lvl1pPr marL="0" indent="0" algn="ctr">
              <a:buNone/>
              <a:defRPr sz="2000" cap="all" spc="100" baseline="0">
                <a:solidFill>
                  <a:schemeClr val="accent5">
                    <a:lumMod val="50000"/>
                  </a:schemeClr>
                </a:solidFill>
                <a:latin typeface="+mj-lt"/>
              </a:defRPr>
            </a:lvl1pPr>
          </a:lstStyle>
          <a:p>
            <a:pPr lvl="0"/>
            <a:r>
              <a:rPr lang="en-US"/>
              <a:t>Add year</a:t>
            </a:r>
          </a:p>
        </p:txBody>
      </p:sp>
      <p:sp>
        <p:nvSpPr>
          <p:cNvPr id="52" name="Text Placeholder 14">
            <a:extLst>
              <a:ext uri="{FF2B5EF4-FFF2-40B4-BE49-F238E27FC236}">
                <a16:creationId xmlns:a16="http://schemas.microsoft.com/office/drawing/2014/main" id="{80992CBE-A6F0-4FF1-8F4F-84B050480AD2}"/>
              </a:ext>
            </a:extLst>
          </p:cNvPr>
          <p:cNvSpPr>
            <a:spLocks noGrp="1"/>
          </p:cNvSpPr>
          <p:nvPr>
            <p:ph type="body" sz="quarter" idx="42" hasCustomPrompt="1"/>
          </p:nvPr>
        </p:nvSpPr>
        <p:spPr>
          <a:xfrm>
            <a:off x="696804" y="4361409"/>
            <a:ext cx="1021001" cy="501726"/>
          </a:xfrm>
          <a:prstGeom prst="rect">
            <a:avLst/>
          </a:prstGeom>
        </p:spPr>
        <p:txBody>
          <a:bodyPr anchor="ctr"/>
          <a:lstStyle>
            <a:lvl1pPr marL="0" indent="0" algn="ctr">
              <a:buNone/>
              <a:defRPr sz="2000" cap="all" spc="100" baseline="0">
                <a:solidFill>
                  <a:schemeClr val="accent5">
                    <a:lumMod val="50000"/>
                  </a:schemeClr>
                </a:solidFill>
                <a:latin typeface="+mj-lt"/>
              </a:defRPr>
            </a:lvl1pPr>
          </a:lstStyle>
          <a:p>
            <a:pPr lvl="0"/>
            <a:r>
              <a:rPr lang="en-US"/>
              <a:t>Add year</a:t>
            </a:r>
          </a:p>
        </p:txBody>
      </p:sp>
      <p:sp>
        <p:nvSpPr>
          <p:cNvPr id="53" name="Text Placeholder 14">
            <a:extLst>
              <a:ext uri="{FF2B5EF4-FFF2-40B4-BE49-F238E27FC236}">
                <a16:creationId xmlns:a16="http://schemas.microsoft.com/office/drawing/2014/main" id="{738B60B3-540F-4900-A4BB-0B521A1F75C1}"/>
              </a:ext>
            </a:extLst>
          </p:cNvPr>
          <p:cNvSpPr>
            <a:spLocks noGrp="1"/>
          </p:cNvSpPr>
          <p:nvPr>
            <p:ph type="body" sz="quarter" idx="43" hasCustomPrompt="1"/>
          </p:nvPr>
        </p:nvSpPr>
        <p:spPr>
          <a:xfrm>
            <a:off x="2029367"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4" name="Text Placeholder 14">
            <a:extLst>
              <a:ext uri="{FF2B5EF4-FFF2-40B4-BE49-F238E27FC236}">
                <a16:creationId xmlns:a16="http://schemas.microsoft.com/office/drawing/2014/main" id="{FD7D7797-7938-4D6E-B5A4-21536E2021EF}"/>
              </a:ext>
            </a:extLst>
          </p:cNvPr>
          <p:cNvSpPr>
            <a:spLocks noGrp="1"/>
          </p:cNvSpPr>
          <p:nvPr>
            <p:ph type="body" sz="quarter" idx="44" hasCustomPrompt="1"/>
          </p:nvPr>
        </p:nvSpPr>
        <p:spPr>
          <a:xfrm>
            <a:off x="4397612"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5" name="Text Placeholder 14">
            <a:extLst>
              <a:ext uri="{FF2B5EF4-FFF2-40B4-BE49-F238E27FC236}">
                <a16:creationId xmlns:a16="http://schemas.microsoft.com/office/drawing/2014/main" id="{F7B339B7-1A20-4B38-8EAE-3C98E757DA31}"/>
              </a:ext>
            </a:extLst>
          </p:cNvPr>
          <p:cNvSpPr>
            <a:spLocks noGrp="1"/>
          </p:cNvSpPr>
          <p:nvPr>
            <p:ph type="body" sz="quarter" idx="45" hasCustomPrompt="1"/>
          </p:nvPr>
        </p:nvSpPr>
        <p:spPr>
          <a:xfrm>
            <a:off x="8344687"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id="{3D0B1401-F4EC-4750-A2AA-34CD72504AC2}"/>
              </a:ext>
            </a:extLst>
          </p:cNvPr>
          <p:cNvSpPr>
            <a:spLocks noGrp="1"/>
          </p:cNvSpPr>
          <p:nvPr>
            <p:ph type="body" sz="quarter" idx="46" hasCustomPrompt="1"/>
          </p:nvPr>
        </p:nvSpPr>
        <p:spPr>
          <a:xfrm>
            <a:off x="2029367" y="386978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7" name="Text Placeholder 14">
            <a:extLst>
              <a:ext uri="{FF2B5EF4-FFF2-40B4-BE49-F238E27FC236}">
                <a16:creationId xmlns:a16="http://schemas.microsoft.com/office/drawing/2014/main" id="{25C7DA61-BA93-48EE-BB6E-9E5D96271ACE}"/>
              </a:ext>
            </a:extLst>
          </p:cNvPr>
          <p:cNvSpPr>
            <a:spLocks noGrp="1"/>
          </p:cNvSpPr>
          <p:nvPr>
            <p:ph type="body" sz="quarter" idx="47" hasCustomPrompt="1"/>
          </p:nvPr>
        </p:nvSpPr>
        <p:spPr>
          <a:xfrm>
            <a:off x="5976442" y="3869787"/>
            <a:ext cx="1440088" cy="408780"/>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8" name="Text Placeholder 14">
            <a:extLst>
              <a:ext uri="{FF2B5EF4-FFF2-40B4-BE49-F238E27FC236}">
                <a16:creationId xmlns:a16="http://schemas.microsoft.com/office/drawing/2014/main" id="{6B7F232D-8C58-4A29-8A95-52E6B74C0533}"/>
              </a:ext>
            </a:extLst>
          </p:cNvPr>
          <p:cNvSpPr>
            <a:spLocks noGrp="1"/>
          </p:cNvSpPr>
          <p:nvPr>
            <p:ph type="body" sz="quarter" idx="48" hasCustomPrompt="1"/>
          </p:nvPr>
        </p:nvSpPr>
        <p:spPr>
          <a:xfrm>
            <a:off x="9923517" y="386978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cxnSp>
        <p:nvCxnSpPr>
          <p:cNvPr id="102" name="Straight Connector 101">
            <a:extLst>
              <a:ext uri="{FF2B5EF4-FFF2-40B4-BE49-F238E27FC236}">
                <a16:creationId xmlns:a16="http://schemas.microsoft.com/office/drawing/2014/main" id="{F2334811-4848-4246-ACD8-273541203B2A}"/>
              </a:ext>
            </a:extLst>
          </p:cNvPr>
          <p:cNvCxnSpPr>
            <a:cxnSpLocks/>
          </p:cNvCxnSpPr>
          <p:nvPr userDrawn="1"/>
        </p:nvCxnSpPr>
        <p:spPr>
          <a:xfrm>
            <a:off x="0" y="755452"/>
            <a:ext cx="980936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5E76D73-D506-4E6B-A789-AB87E732AD08}"/>
              </a:ext>
            </a:extLst>
          </p:cNvPr>
          <p:cNvSpPr>
            <a:spLocks noGrp="1"/>
          </p:cNvSpPr>
          <p:nvPr>
            <p:ph type="title"/>
          </p:nvPr>
        </p:nvSpPr>
        <p:spPr>
          <a:xfrm>
            <a:off x="9410418" y="100579"/>
            <a:ext cx="1943381" cy="1268811"/>
          </a:xfrm>
          <a:prstGeom prst="rect">
            <a:avLst/>
          </a:prstGeom>
        </p:spPr>
        <p:txBody>
          <a:bodyPr anchor="ctr"/>
          <a:lstStyle>
            <a:lvl1pPr algn="r">
              <a:lnSpc>
                <a:spcPct val="125000"/>
              </a:lnSpc>
              <a:defRPr lang="en-US" sz="2400" spc="100" baseline="0">
                <a:solidFill>
                  <a:schemeClr val="accent1"/>
                </a:solidFill>
                <a:ea typeface="+mn-ea"/>
                <a:cs typeface="+mn-cs"/>
              </a:defRPr>
            </a:lvl1pPr>
          </a:lstStyle>
          <a:p>
            <a:pPr marL="0" lvl="0" indent="0" algn="r">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7253175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ey Takeaway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A3D8856B-7A24-4C55-9910-ED81BFA0A027}"/>
              </a:ext>
            </a:extLst>
          </p:cNvPr>
          <p:cNvSpPr>
            <a:spLocks noGrp="1"/>
          </p:cNvSpPr>
          <p:nvPr>
            <p:ph type="pic" sz="quarter" idx="17" hasCustomPrompt="1"/>
          </p:nvPr>
        </p:nvSpPr>
        <p:spPr>
          <a:xfrm>
            <a:off x="0" y="0"/>
            <a:ext cx="6096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9" name="Content Placeholder 15">
            <a:extLst>
              <a:ext uri="{FF2B5EF4-FFF2-40B4-BE49-F238E27FC236}">
                <a16:creationId xmlns:a16="http://schemas.microsoft.com/office/drawing/2014/main" id="{3B3118EB-9968-4E6E-B2B6-A76765DCFA49}"/>
              </a:ext>
            </a:extLst>
          </p:cNvPr>
          <p:cNvSpPr>
            <a:spLocks noGrp="1"/>
          </p:cNvSpPr>
          <p:nvPr>
            <p:ph sz="quarter" idx="16" hasCustomPrompt="1"/>
          </p:nvPr>
        </p:nvSpPr>
        <p:spPr>
          <a:xfrm>
            <a:off x="7101509" y="2431279"/>
            <a:ext cx="4288971" cy="3055121"/>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10" name="Footer Placeholder 4">
            <a:extLst>
              <a:ext uri="{FF2B5EF4-FFF2-40B4-BE49-F238E27FC236}">
                <a16:creationId xmlns:a16="http://schemas.microsoft.com/office/drawing/2014/main" id="{3ABAA64D-DEC0-453B-A9D7-7183AF0CEF2F}"/>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11" name="Slide Number Placeholder 5">
            <a:extLst>
              <a:ext uri="{FF2B5EF4-FFF2-40B4-BE49-F238E27FC236}">
                <a16:creationId xmlns:a16="http://schemas.microsoft.com/office/drawing/2014/main" id="{F74F7F62-A2D6-471E-83D8-44BA2699C00F}"/>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cxnSp>
        <p:nvCxnSpPr>
          <p:cNvPr id="12" name="Straight Connector 11">
            <a:extLst>
              <a:ext uri="{FF2B5EF4-FFF2-40B4-BE49-F238E27FC236}">
                <a16:creationId xmlns:a16="http://schemas.microsoft.com/office/drawing/2014/main" id="{CF88F189-31A8-4BA7-80D9-4A40A4E2B87D}"/>
              </a:ext>
              <a:ext uri="{C183D7F6-B498-43B3-948B-1728B52AA6E4}">
                <adec:decorative xmlns:adec="http://schemas.microsoft.com/office/drawing/2017/decorative" val="1"/>
              </a:ext>
            </a:extLst>
          </p:cNvPr>
          <p:cNvCxnSpPr>
            <a:cxnSpLocks/>
          </p:cNvCxnSpPr>
          <p:nvPr userDrawn="1"/>
        </p:nvCxnSpPr>
        <p:spPr>
          <a:xfrm>
            <a:off x="6834820" y="-3976"/>
            <a:ext cx="0" cy="215934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4EE86B4-3F11-45CB-96F9-7D1AB761A588}"/>
              </a:ext>
            </a:extLst>
          </p:cNvPr>
          <p:cNvSpPr>
            <a:spLocks noGrp="1"/>
          </p:cNvSpPr>
          <p:nvPr>
            <p:ph type="title"/>
          </p:nvPr>
        </p:nvSpPr>
        <p:spPr>
          <a:xfrm>
            <a:off x="7101506" y="1761891"/>
            <a:ext cx="4288971" cy="532862"/>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25658025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ps for Businesses">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60ED5431-1075-4889-87EB-D79FFE50960B}"/>
              </a:ext>
            </a:extLst>
          </p:cNvPr>
          <p:cNvSpPr>
            <a:spLocks noGrp="1"/>
          </p:cNvSpPr>
          <p:nvPr>
            <p:ph type="pic" sz="quarter" idx="13" hasCustomPrompt="1"/>
          </p:nvPr>
        </p:nvSpPr>
        <p:spPr>
          <a:xfrm>
            <a:off x="0" y="2804630"/>
            <a:ext cx="12192000" cy="4062247"/>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accent1"/>
                </a:solidFill>
              </a:defRPr>
            </a:lvl1pPr>
          </a:lstStyle>
          <a:p>
            <a:r>
              <a:rPr lang="en-US" dirty="0"/>
              <a:t>8/05/20XX</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lvl1pPr>
              <a:defRPr>
                <a:solidFill>
                  <a:schemeClr val="accent1"/>
                </a:solidFill>
              </a:defRPr>
            </a:lvl1pPr>
          </a:lstStyle>
          <a:p>
            <a:r>
              <a:rPr lang="en-US" dirty="0"/>
              <a:t>Conference Presentation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lvl1pPr>
              <a:defRPr>
                <a:solidFill>
                  <a:schemeClr val="bg1"/>
                </a:solidFill>
              </a:defRPr>
            </a:lvl1pPr>
          </a:lstStyle>
          <a:p>
            <a:fld id="{18D65601-5AE2-46FC-B138-694DDD2B510D}" type="slidenum">
              <a:rPr lang="en-US" smtClean="0"/>
              <a:pPr/>
              <a:t>‹#›</a:t>
            </a:fld>
            <a:endParaRPr lang="en-US" dirty="0"/>
          </a:p>
        </p:txBody>
      </p:sp>
      <p:sp>
        <p:nvSpPr>
          <p:cNvPr id="10" name="Content Placeholder 15">
            <a:extLst>
              <a:ext uri="{FF2B5EF4-FFF2-40B4-BE49-F238E27FC236}">
                <a16:creationId xmlns:a16="http://schemas.microsoft.com/office/drawing/2014/main" id="{E7CC669C-5E68-40A8-8F59-E044A32F4B3F}"/>
              </a:ext>
            </a:extLst>
          </p:cNvPr>
          <p:cNvSpPr>
            <a:spLocks noGrp="1"/>
          </p:cNvSpPr>
          <p:nvPr>
            <p:ph sz="quarter" idx="15" hasCustomPrompt="1"/>
          </p:nvPr>
        </p:nvSpPr>
        <p:spPr>
          <a:xfrm>
            <a:off x="5109845" y="999340"/>
            <a:ext cx="5578870" cy="1408770"/>
          </a:xfrm>
          <a:prstGeom prst="rect">
            <a:avLst/>
          </a:prstGeom>
        </p:spPr>
        <p:txBody>
          <a:bodyPr anchor="ctr"/>
          <a:lstStyle>
            <a:lvl1pPr marL="0" indent="0">
              <a:lnSpc>
                <a:spcPct val="150000"/>
              </a:lnSpc>
              <a:spcBef>
                <a:spcPts val="0"/>
              </a:spcBef>
              <a:spcAft>
                <a:spcPts val="0"/>
              </a:spcAft>
              <a:buNone/>
              <a:defRPr sz="1400" spc="100" baseline="0"/>
            </a:lvl1pPr>
          </a:lstStyle>
          <a:p>
            <a:pPr lvl="0"/>
            <a:r>
              <a:rPr lang="en-US"/>
              <a:t>Click to add text</a:t>
            </a:r>
          </a:p>
        </p:txBody>
      </p:sp>
      <p:cxnSp>
        <p:nvCxnSpPr>
          <p:cNvPr id="8" name="Straight Connector 7">
            <a:extLst>
              <a:ext uri="{FF2B5EF4-FFF2-40B4-BE49-F238E27FC236}">
                <a16:creationId xmlns:a16="http://schemas.microsoft.com/office/drawing/2014/main" id="{93EEC13B-7926-4108-B0C5-F3A2A5AE6991}"/>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546480-8B8D-4EF8-8C6A-DFFAC2755AC3}"/>
              </a:ext>
            </a:extLst>
          </p:cNvPr>
          <p:cNvSpPr>
            <a:spLocks noGrp="1"/>
          </p:cNvSpPr>
          <p:nvPr>
            <p:ph type="title"/>
          </p:nvPr>
        </p:nvSpPr>
        <p:spPr>
          <a:xfrm>
            <a:off x="1871559" y="1352736"/>
            <a:ext cx="3037792" cy="657883"/>
          </a:xfrm>
          <a:prstGeom prst="rect">
            <a:avLst/>
          </a:prstGeom>
        </p:spPr>
        <p:txBody>
          <a:bodyPr anchor="ctr"/>
          <a:lstStyle>
            <a:lvl1pPr algn="l">
              <a:lnSpc>
                <a:spcPct val="100000"/>
              </a:lnSpc>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25806170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all to Action">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5B931B-7725-4C86-A82C-07F42F447C95}"/>
              </a:ext>
              <a:ext uri="{C183D7F6-B498-43B3-948B-1728B52AA6E4}">
                <adec:decorative xmlns:adec="http://schemas.microsoft.com/office/drawing/2017/decorative" val="1"/>
              </a:ext>
            </a:extLst>
          </p:cNvPr>
          <p:cNvSpPr/>
          <p:nvPr userDrawn="1"/>
        </p:nvSpPr>
        <p:spPr>
          <a:xfrm>
            <a:off x="5397500" y="2009775"/>
            <a:ext cx="6794499" cy="2838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116D3891-B2BA-4AE6-AAA7-560547F4B5E9}"/>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a:noAutofit/>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8" name="Footer Placeholder 4">
            <a:extLst>
              <a:ext uri="{FF2B5EF4-FFF2-40B4-BE49-F238E27FC236}">
                <a16:creationId xmlns:a16="http://schemas.microsoft.com/office/drawing/2014/main" id="{89831967-45C9-40AF-A955-56E9578BC685}"/>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9" name="Slide Number Placeholder 5">
            <a:extLst>
              <a:ext uri="{FF2B5EF4-FFF2-40B4-BE49-F238E27FC236}">
                <a16:creationId xmlns:a16="http://schemas.microsoft.com/office/drawing/2014/main" id="{56167DEC-7546-44F6-AD64-E71C2FF1CF41}"/>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11" name="Content Placeholder 15">
            <a:extLst>
              <a:ext uri="{FF2B5EF4-FFF2-40B4-BE49-F238E27FC236}">
                <a16:creationId xmlns:a16="http://schemas.microsoft.com/office/drawing/2014/main" id="{61241730-14B7-407E-9517-F4510520D03C}"/>
              </a:ext>
            </a:extLst>
          </p:cNvPr>
          <p:cNvSpPr>
            <a:spLocks noGrp="1"/>
          </p:cNvSpPr>
          <p:nvPr>
            <p:ph sz="quarter" idx="16" hasCustomPrompt="1"/>
          </p:nvPr>
        </p:nvSpPr>
        <p:spPr>
          <a:xfrm>
            <a:off x="6311900" y="3282850"/>
            <a:ext cx="5350010" cy="1030734"/>
          </a:xfrm>
          <a:prstGeom prst="rect">
            <a:avLst/>
          </a:prstGeom>
        </p:spPr>
        <p:txBody>
          <a:bodyPr/>
          <a:lstStyle>
            <a:lvl1pPr marL="0" indent="0">
              <a:lnSpc>
                <a:spcPct val="150000"/>
              </a:lnSpc>
              <a:spcBef>
                <a:spcPts val="0"/>
              </a:spcBef>
              <a:spcAft>
                <a:spcPts val="1200"/>
              </a:spcAft>
              <a:buNone/>
              <a:defRPr sz="1400" spc="100" baseline="0">
                <a:solidFill>
                  <a:schemeClr val="bg1"/>
                </a:solidFill>
              </a:defRPr>
            </a:lvl1pPr>
          </a:lstStyle>
          <a:p>
            <a:pPr lvl="0"/>
            <a:r>
              <a:rPr lang="en-US"/>
              <a:t>Click to add text</a:t>
            </a:r>
          </a:p>
        </p:txBody>
      </p:sp>
      <p:sp>
        <p:nvSpPr>
          <p:cNvPr id="2" name="Title 1">
            <a:extLst>
              <a:ext uri="{FF2B5EF4-FFF2-40B4-BE49-F238E27FC236}">
                <a16:creationId xmlns:a16="http://schemas.microsoft.com/office/drawing/2014/main" id="{2055B60F-1D5E-4B0C-8354-2E7AA187F6D5}"/>
              </a:ext>
            </a:extLst>
          </p:cNvPr>
          <p:cNvSpPr>
            <a:spLocks noGrp="1"/>
          </p:cNvSpPr>
          <p:nvPr>
            <p:ph type="title"/>
          </p:nvPr>
        </p:nvSpPr>
        <p:spPr>
          <a:xfrm>
            <a:off x="6311898" y="2471206"/>
            <a:ext cx="5350010" cy="867398"/>
          </a:xfrm>
          <a:prstGeom prst="rect">
            <a:avLst/>
          </a:prstGeom>
        </p:spPr>
        <p:txBody>
          <a:bodyPr anchor="ctr"/>
          <a:lstStyle>
            <a:lvl1pPr>
              <a:lnSpc>
                <a:spcPct val="100000"/>
              </a:lnSpc>
              <a:defRPr lang="en-US" sz="2400" spc="100" baseline="0">
                <a:solidFill>
                  <a:schemeClr val="bg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300911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9C6F1ED5-824E-4C14-8D5E-5A0A26C54212}"/>
              </a:ext>
            </a:extLst>
          </p:cNvPr>
          <p:cNvSpPr>
            <a:spLocks noGrp="1"/>
          </p:cNvSpPr>
          <p:nvPr>
            <p:ph type="pic" sz="quarter" idx="17"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9" name="Content Placeholder 15">
            <a:extLst>
              <a:ext uri="{FF2B5EF4-FFF2-40B4-BE49-F238E27FC236}">
                <a16:creationId xmlns:a16="http://schemas.microsoft.com/office/drawing/2014/main" id="{9F762423-7F4E-4A21-8F09-05418F82F9D7}"/>
              </a:ext>
            </a:extLst>
          </p:cNvPr>
          <p:cNvSpPr>
            <a:spLocks noGrp="1"/>
          </p:cNvSpPr>
          <p:nvPr>
            <p:ph sz="quarter" idx="16" hasCustomPrompt="1"/>
          </p:nvPr>
        </p:nvSpPr>
        <p:spPr>
          <a:xfrm>
            <a:off x="8078765" y="3267882"/>
            <a:ext cx="3193926" cy="2203224"/>
          </a:xfrm>
          <a:prstGeom prst="rect">
            <a:avLst/>
          </a:prstGeom>
        </p:spPr>
        <p:txBody>
          <a:bodyPr/>
          <a:lstStyle>
            <a:lvl1pPr marL="0" indent="0">
              <a:lnSpc>
                <a:spcPct val="125000"/>
              </a:lnSpc>
              <a:spcBef>
                <a:spcPts val="0"/>
              </a:spcBef>
              <a:spcAft>
                <a:spcPts val="1200"/>
              </a:spcAft>
              <a:buNone/>
              <a:defRPr sz="1400" spc="100" baseline="0">
                <a:solidFill>
                  <a:schemeClr val="accent1"/>
                </a:solidFill>
              </a:defRPr>
            </a:lvl1pPr>
          </a:lstStyle>
          <a:p>
            <a:pPr lvl="0"/>
            <a:r>
              <a:rPr lang="en-US"/>
              <a:t>Click to add text</a:t>
            </a:r>
          </a:p>
        </p:txBody>
      </p:sp>
      <p:sp>
        <p:nvSpPr>
          <p:cNvPr id="2" name="Title 1">
            <a:extLst>
              <a:ext uri="{FF2B5EF4-FFF2-40B4-BE49-F238E27FC236}">
                <a16:creationId xmlns:a16="http://schemas.microsoft.com/office/drawing/2014/main" id="{E22AE728-7030-4847-B87B-FDB4B86E0332}"/>
              </a:ext>
            </a:extLst>
          </p:cNvPr>
          <p:cNvSpPr>
            <a:spLocks noGrp="1"/>
          </p:cNvSpPr>
          <p:nvPr>
            <p:ph type="title"/>
          </p:nvPr>
        </p:nvSpPr>
        <p:spPr>
          <a:xfrm>
            <a:off x="8078765" y="2371063"/>
            <a:ext cx="3193926" cy="999451"/>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41642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ABA2B-E31C-0982-CB57-0DBA033C26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FC12F5-E58E-9E36-FF6A-BC882AD1EB77}"/>
              </a:ext>
            </a:extLst>
          </p:cNvPr>
          <p:cNvSpPr>
            <a:spLocks noGrp="1"/>
          </p:cNvSpPr>
          <p:nvPr>
            <p:ph type="dt" sz="half" idx="10"/>
          </p:nvPr>
        </p:nvSpPr>
        <p:spPr/>
        <p:txBody>
          <a:bodyPr/>
          <a:lstStyle/>
          <a:p>
            <a:fld id="{A826AFFA-F29E-46BD-A778-56A5061F2D16}" type="datetimeFigureOut">
              <a:rPr lang="en-US" smtClean="0"/>
              <a:t>12/31/2024</a:t>
            </a:fld>
            <a:endParaRPr lang="en-US"/>
          </a:p>
        </p:txBody>
      </p:sp>
      <p:sp>
        <p:nvSpPr>
          <p:cNvPr id="4" name="Footer Placeholder 3">
            <a:extLst>
              <a:ext uri="{FF2B5EF4-FFF2-40B4-BE49-F238E27FC236}">
                <a16:creationId xmlns:a16="http://schemas.microsoft.com/office/drawing/2014/main" id="{A07882BA-8702-CB0F-6E50-D4E33D3F64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260AA8-E3E7-73D7-8932-279CA2416F05}"/>
              </a:ext>
            </a:extLst>
          </p:cNvPr>
          <p:cNvSpPr>
            <a:spLocks noGrp="1"/>
          </p:cNvSpPr>
          <p:nvPr>
            <p:ph type="sldNum" sz="quarter" idx="12"/>
          </p:nvPr>
        </p:nvSpPr>
        <p:spPr/>
        <p:txBody>
          <a:bodyPr/>
          <a:lstStyle/>
          <a:p>
            <a:fld id="{DE596709-A5FD-4C60-B19F-3F2C405FD724}" type="slidenum">
              <a:rPr lang="en-US" smtClean="0"/>
              <a:t>‹#›</a:t>
            </a:fld>
            <a:endParaRPr lang="en-US"/>
          </a:p>
        </p:txBody>
      </p:sp>
    </p:spTree>
    <p:extLst>
      <p:ext uri="{BB962C8B-B14F-4D97-AF65-F5344CB8AC3E}">
        <p14:creationId xmlns:p14="http://schemas.microsoft.com/office/powerpoint/2010/main" val="241054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548B87-4B16-6CFA-E452-BACF9C6538FF}"/>
              </a:ext>
            </a:extLst>
          </p:cNvPr>
          <p:cNvSpPr>
            <a:spLocks noGrp="1"/>
          </p:cNvSpPr>
          <p:nvPr>
            <p:ph type="dt" sz="half" idx="10"/>
          </p:nvPr>
        </p:nvSpPr>
        <p:spPr/>
        <p:txBody>
          <a:bodyPr/>
          <a:lstStyle/>
          <a:p>
            <a:fld id="{A826AFFA-F29E-46BD-A778-56A5061F2D16}" type="datetimeFigureOut">
              <a:rPr lang="en-US" smtClean="0"/>
              <a:t>12/31/2024</a:t>
            </a:fld>
            <a:endParaRPr lang="en-US"/>
          </a:p>
        </p:txBody>
      </p:sp>
      <p:sp>
        <p:nvSpPr>
          <p:cNvPr id="3" name="Footer Placeholder 2">
            <a:extLst>
              <a:ext uri="{FF2B5EF4-FFF2-40B4-BE49-F238E27FC236}">
                <a16:creationId xmlns:a16="http://schemas.microsoft.com/office/drawing/2014/main" id="{8953F436-C992-23CA-50D2-105E41F053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21567F-5D26-24E6-EBA8-9F509E4E6992}"/>
              </a:ext>
            </a:extLst>
          </p:cNvPr>
          <p:cNvSpPr>
            <a:spLocks noGrp="1"/>
          </p:cNvSpPr>
          <p:nvPr>
            <p:ph type="sldNum" sz="quarter" idx="12"/>
          </p:nvPr>
        </p:nvSpPr>
        <p:spPr/>
        <p:txBody>
          <a:bodyPr/>
          <a:lstStyle/>
          <a:p>
            <a:fld id="{DE596709-A5FD-4C60-B19F-3F2C405FD724}" type="slidenum">
              <a:rPr lang="en-US" smtClean="0"/>
              <a:t>‹#›</a:t>
            </a:fld>
            <a:endParaRPr lang="en-US"/>
          </a:p>
        </p:txBody>
      </p:sp>
    </p:spTree>
    <p:extLst>
      <p:ext uri="{BB962C8B-B14F-4D97-AF65-F5344CB8AC3E}">
        <p14:creationId xmlns:p14="http://schemas.microsoft.com/office/powerpoint/2010/main" val="345930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08E3A-0DD3-E18F-2A30-7547715D59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89B8E0-F152-047B-3987-0D5801E8CF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711F02-D9C3-C3B1-7D12-CF1E88AAAD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E1B5D8-5D44-8F8B-80DB-1EE90A196B23}"/>
              </a:ext>
            </a:extLst>
          </p:cNvPr>
          <p:cNvSpPr>
            <a:spLocks noGrp="1"/>
          </p:cNvSpPr>
          <p:nvPr>
            <p:ph type="dt" sz="half" idx="10"/>
          </p:nvPr>
        </p:nvSpPr>
        <p:spPr/>
        <p:txBody>
          <a:bodyPr/>
          <a:lstStyle/>
          <a:p>
            <a:fld id="{A826AFFA-F29E-46BD-A778-56A5061F2D16}" type="datetimeFigureOut">
              <a:rPr lang="en-US" smtClean="0"/>
              <a:t>12/31/2024</a:t>
            </a:fld>
            <a:endParaRPr lang="en-US"/>
          </a:p>
        </p:txBody>
      </p:sp>
      <p:sp>
        <p:nvSpPr>
          <p:cNvPr id="6" name="Footer Placeholder 5">
            <a:extLst>
              <a:ext uri="{FF2B5EF4-FFF2-40B4-BE49-F238E27FC236}">
                <a16:creationId xmlns:a16="http://schemas.microsoft.com/office/drawing/2014/main" id="{B48FAA10-7400-2B17-B330-D5CF2D56F6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8AD61E-64AA-B318-DBB7-EB3FD400C706}"/>
              </a:ext>
            </a:extLst>
          </p:cNvPr>
          <p:cNvSpPr>
            <a:spLocks noGrp="1"/>
          </p:cNvSpPr>
          <p:nvPr>
            <p:ph type="sldNum" sz="quarter" idx="12"/>
          </p:nvPr>
        </p:nvSpPr>
        <p:spPr/>
        <p:txBody>
          <a:bodyPr/>
          <a:lstStyle/>
          <a:p>
            <a:fld id="{DE596709-A5FD-4C60-B19F-3F2C405FD724}" type="slidenum">
              <a:rPr lang="en-US" smtClean="0"/>
              <a:t>‹#›</a:t>
            </a:fld>
            <a:endParaRPr lang="en-US"/>
          </a:p>
        </p:txBody>
      </p:sp>
    </p:spTree>
    <p:extLst>
      <p:ext uri="{BB962C8B-B14F-4D97-AF65-F5344CB8AC3E}">
        <p14:creationId xmlns:p14="http://schemas.microsoft.com/office/powerpoint/2010/main" val="1465936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F93B0-5329-031A-1948-DAFFF53EF4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477F1A-062D-CEE2-29BC-1FD546B56B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938E5A-3BD1-052A-4973-6E97D387F5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567EAD-F9D1-58E7-7D72-B896E34D6B77}"/>
              </a:ext>
            </a:extLst>
          </p:cNvPr>
          <p:cNvSpPr>
            <a:spLocks noGrp="1"/>
          </p:cNvSpPr>
          <p:nvPr>
            <p:ph type="dt" sz="half" idx="10"/>
          </p:nvPr>
        </p:nvSpPr>
        <p:spPr/>
        <p:txBody>
          <a:bodyPr/>
          <a:lstStyle/>
          <a:p>
            <a:fld id="{A826AFFA-F29E-46BD-A778-56A5061F2D16}" type="datetimeFigureOut">
              <a:rPr lang="en-US" smtClean="0"/>
              <a:t>12/31/2024</a:t>
            </a:fld>
            <a:endParaRPr lang="en-US"/>
          </a:p>
        </p:txBody>
      </p:sp>
      <p:sp>
        <p:nvSpPr>
          <p:cNvPr id="6" name="Footer Placeholder 5">
            <a:extLst>
              <a:ext uri="{FF2B5EF4-FFF2-40B4-BE49-F238E27FC236}">
                <a16:creationId xmlns:a16="http://schemas.microsoft.com/office/drawing/2014/main" id="{4D601B30-A568-83D0-E38D-DA5E276718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24F6DF-6BD7-44CE-3428-474F53A72527}"/>
              </a:ext>
            </a:extLst>
          </p:cNvPr>
          <p:cNvSpPr>
            <a:spLocks noGrp="1"/>
          </p:cNvSpPr>
          <p:nvPr>
            <p:ph type="sldNum" sz="quarter" idx="12"/>
          </p:nvPr>
        </p:nvSpPr>
        <p:spPr/>
        <p:txBody>
          <a:bodyPr/>
          <a:lstStyle/>
          <a:p>
            <a:fld id="{DE596709-A5FD-4C60-B19F-3F2C405FD724}" type="slidenum">
              <a:rPr lang="en-US" smtClean="0"/>
              <a:t>‹#›</a:t>
            </a:fld>
            <a:endParaRPr lang="en-US"/>
          </a:p>
        </p:txBody>
      </p:sp>
    </p:spTree>
    <p:extLst>
      <p:ext uri="{BB962C8B-B14F-4D97-AF65-F5344CB8AC3E}">
        <p14:creationId xmlns:p14="http://schemas.microsoft.com/office/powerpoint/2010/main" val="3701149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image" Target="../media/image3.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theme" Target="../theme/theme3.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FD240D-F8DF-AB67-F3BF-E14C17977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2E45E2-9B21-7626-D6EF-43B475A4B6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EAE8CF-4F3D-8186-53DD-31C07F53A7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26AFFA-F29E-46BD-A778-56A5061F2D16}" type="datetimeFigureOut">
              <a:rPr lang="en-US" smtClean="0"/>
              <a:t>12/31/2024</a:t>
            </a:fld>
            <a:endParaRPr lang="en-US"/>
          </a:p>
        </p:txBody>
      </p:sp>
      <p:sp>
        <p:nvSpPr>
          <p:cNvPr id="5" name="Footer Placeholder 4">
            <a:extLst>
              <a:ext uri="{FF2B5EF4-FFF2-40B4-BE49-F238E27FC236}">
                <a16:creationId xmlns:a16="http://schemas.microsoft.com/office/drawing/2014/main" id="{5D51E745-5ACB-A991-BE23-2EC2F23739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F0804DB-5624-CC0E-DA33-2C723FC7B3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596709-A5FD-4C60-B19F-3F2C405FD724}" type="slidenum">
              <a:rPr lang="en-US" smtClean="0"/>
              <a:t>‹#›</a:t>
            </a:fld>
            <a:endParaRPr lang="en-US"/>
          </a:p>
        </p:txBody>
      </p:sp>
    </p:spTree>
    <p:extLst>
      <p:ext uri="{BB962C8B-B14F-4D97-AF65-F5344CB8AC3E}">
        <p14:creationId xmlns:p14="http://schemas.microsoft.com/office/powerpoint/2010/main" val="25926628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29">
            <a:alphaModFix amt="60000"/>
          </a:blip>
          <a:stretch>
            <a:fillRect/>
          </a:stretch>
        </p:blipFill>
        <p:spPr>
          <a:xfrm>
            <a:off x="180002" y="6251528"/>
            <a:ext cx="453473" cy="453473"/>
          </a:xfrm>
          <a:prstGeom prst="rect">
            <a:avLst/>
          </a:prstGeom>
          <a:ln w="12700">
            <a:miter lim="400000"/>
          </a:ln>
        </p:spPr>
      </p:pic>
      <p:sp>
        <p:nvSpPr>
          <p:cNvPr id="3" name="Title Text"/>
          <p:cNvSpPr txBox="1">
            <a:spLocks noGrp="1"/>
          </p:cNvSpPr>
          <p:nvPr>
            <p:ph type="title"/>
          </p:nvPr>
        </p:nvSpPr>
        <p:spPr>
          <a:xfrm>
            <a:off x="508000" y="317500"/>
            <a:ext cx="11292000" cy="69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Title Text</a:t>
            </a:r>
          </a:p>
        </p:txBody>
      </p:sp>
      <p:sp>
        <p:nvSpPr>
          <p:cNvPr id="4" name="Body Level One…"/>
          <p:cNvSpPr txBox="1">
            <a:spLocks noGrp="1"/>
          </p:cNvSpPr>
          <p:nvPr>
            <p:ph type="body" idx="1"/>
          </p:nvPr>
        </p:nvSpPr>
        <p:spPr>
          <a:xfrm>
            <a:off x="508002" y="1206502"/>
            <a:ext cx="11176000" cy="4762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buBlip>
                <a:blip r:embed="rId30"/>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844018" y="6473868"/>
            <a:ext cx="307777" cy="302647"/>
          </a:xfrm>
          <a:prstGeom prst="rect">
            <a:avLst/>
          </a:prstGeom>
          <a:ln w="12700">
            <a:miter lim="400000"/>
          </a:ln>
        </p:spPr>
        <p:txBody>
          <a:bodyPr wrap="none" lIns="50800" tIns="50800" rIns="50800" bIns="50800">
            <a:spAutoFit/>
          </a:bodyPr>
          <a:lstStyle>
            <a:lvl1pPr algn="l">
              <a:defRPr sz="1300" cap="none">
                <a:solidFill>
                  <a:srgbClr val="000000"/>
                </a:solidFill>
              </a:defRPr>
            </a:lvl1pPr>
          </a:lstStyle>
          <a:p>
            <a:pPr defTabSz="412761"/>
            <a:fld id="{86CB4B4D-7CA3-9044-876B-883B54F8677D}" type="slidenum">
              <a:rPr lang="en-US" smtClean="0">
                <a:sym typeface="Helvetica"/>
              </a:rPr>
              <a:pPr defTabSz="412761"/>
              <a:t>‹#›</a:t>
            </a:fld>
            <a:endParaRPr lang="en-US">
              <a:sym typeface="Helvetica"/>
            </a:endParaRPr>
          </a:p>
        </p:txBody>
      </p:sp>
    </p:spTree>
    <p:extLst>
      <p:ext uri="{BB962C8B-B14F-4D97-AF65-F5344CB8AC3E}">
        <p14:creationId xmlns:p14="http://schemas.microsoft.com/office/powerpoint/2010/main" val="925899884"/>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Lst>
  <p:transition spd="med"/>
  <p:hf sldNum="0" hdr="0" ftr="0" dt="0"/>
  <p:txStyles>
    <p:titleStyle>
      <a:lvl1pPr marL="0" marR="0" indent="0" algn="l" defTabSz="412761" rtl="0" latinLnBrk="0">
        <a:lnSpc>
          <a:spcPct val="100000"/>
        </a:lnSpc>
        <a:spcBef>
          <a:spcPts val="0"/>
        </a:spcBef>
        <a:spcAft>
          <a:spcPts val="0"/>
        </a:spcAft>
        <a:buClrTx/>
        <a:buSzTx/>
        <a:buFontTx/>
        <a:buNone/>
        <a:tabLst/>
        <a:defRPr sz="4001" b="1" i="0" u="none" strike="noStrike" cap="none" spc="0" baseline="0">
          <a:ln>
            <a:noFill/>
          </a:ln>
          <a:solidFill>
            <a:srgbClr val="8DC63F"/>
          </a:solidFill>
          <a:uFillTx/>
          <a:latin typeface="+mn-lt"/>
          <a:ea typeface="+mn-ea"/>
          <a:cs typeface="+mn-cs"/>
          <a:sym typeface="Helvetica"/>
        </a:defRPr>
      </a:lvl1pPr>
      <a:lvl2pPr marL="0" marR="0" indent="114303" algn="l" defTabSz="412761" rtl="0" latinLnBrk="0">
        <a:lnSpc>
          <a:spcPct val="100000"/>
        </a:lnSpc>
        <a:spcBef>
          <a:spcPts val="0"/>
        </a:spcBef>
        <a:spcAft>
          <a:spcPts val="0"/>
        </a:spcAft>
        <a:buClrTx/>
        <a:buSzTx/>
        <a:buFontTx/>
        <a:buNone/>
        <a:tabLst/>
        <a:defRPr sz="4001" b="1" i="0" u="none" strike="noStrike" cap="none" spc="0" baseline="0">
          <a:ln>
            <a:noFill/>
          </a:ln>
          <a:solidFill>
            <a:srgbClr val="8DC63F"/>
          </a:solidFill>
          <a:uFillTx/>
          <a:latin typeface="+mn-lt"/>
          <a:ea typeface="+mn-ea"/>
          <a:cs typeface="+mn-cs"/>
          <a:sym typeface="Helvetica"/>
        </a:defRPr>
      </a:lvl2pPr>
      <a:lvl3pPr marL="0" marR="0" indent="228605" algn="l" defTabSz="412761" rtl="0" latinLnBrk="0">
        <a:lnSpc>
          <a:spcPct val="100000"/>
        </a:lnSpc>
        <a:spcBef>
          <a:spcPts val="0"/>
        </a:spcBef>
        <a:spcAft>
          <a:spcPts val="0"/>
        </a:spcAft>
        <a:buClrTx/>
        <a:buSzTx/>
        <a:buFontTx/>
        <a:buNone/>
        <a:tabLst/>
        <a:defRPr sz="4001" b="1" i="0" u="none" strike="noStrike" cap="none" spc="0" baseline="0">
          <a:ln>
            <a:noFill/>
          </a:ln>
          <a:solidFill>
            <a:srgbClr val="8DC63F"/>
          </a:solidFill>
          <a:uFillTx/>
          <a:latin typeface="+mn-lt"/>
          <a:ea typeface="+mn-ea"/>
          <a:cs typeface="+mn-cs"/>
          <a:sym typeface="Helvetica"/>
        </a:defRPr>
      </a:lvl3pPr>
      <a:lvl4pPr marL="0" marR="0" indent="342908" algn="l" defTabSz="412761" rtl="0" latinLnBrk="0">
        <a:lnSpc>
          <a:spcPct val="100000"/>
        </a:lnSpc>
        <a:spcBef>
          <a:spcPts val="0"/>
        </a:spcBef>
        <a:spcAft>
          <a:spcPts val="0"/>
        </a:spcAft>
        <a:buClrTx/>
        <a:buSzTx/>
        <a:buFontTx/>
        <a:buNone/>
        <a:tabLst/>
        <a:defRPr sz="4001" b="1" i="0" u="none" strike="noStrike" cap="none" spc="0" baseline="0">
          <a:ln>
            <a:noFill/>
          </a:ln>
          <a:solidFill>
            <a:srgbClr val="8DC63F"/>
          </a:solidFill>
          <a:uFillTx/>
          <a:latin typeface="+mn-lt"/>
          <a:ea typeface="+mn-ea"/>
          <a:cs typeface="+mn-cs"/>
          <a:sym typeface="Helvetica"/>
        </a:defRPr>
      </a:lvl4pPr>
      <a:lvl5pPr marL="0" marR="0" indent="457211" algn="l" defTabSz="412761" rtl="0" latinLnBrk="0">
        <a:lnSpc>
          <a:spcPct val="100000"/>
        </a:lnSpc>
        <a:spcBef>
          <a:spcPts val="0"/>
        </a:spcBef>
        <a:spcAft>
          <a:spcPts val="0"/>
        </a:spcAft>
        <a:buClrTx/>
        <a:buSzTx/>
        <a:buFontTx/>
        <a:buNone/>
        <a:tabLst/>
        <a:defRPr sz="4001" b="1" i="0" u="none" strike="noStrike" cap="none" spc="0" baseline="0">
          <a:ln>
            <a:noFill/>
          </a:ln>
          <a:solidFill>
            <a:srgbClr val="8DC63F"/>
          </a:solidFill>
          <a:uFillTx/>
          <a:latin typeface="+mn-lt"/>
          <a:ea typeface="+mn-ea"/>
          <a:cs typeface="+mn-cs"/>
          <a:sym typeface="Helvetica"/>
        </a:defRPr>
      </a:lvl5pPr>
      <a:lvl6pPr marL="0" marR="0" indent="571515" algn="l" defTabSz="412761" rtl="0" latinLnBrk="0">
        <a:lnSpc>
          <a:spcPct val="100000"/>
        </a:lnSpc>
        <a:spcBef>
          <a:spcPts val="0"/>
        </a:spcBef>
        <a:spcAft>
          <a:spcPts val="0"/>
        </a:spcAft>
        <a:buClrTx/>
        <a:buSzTx/>
        <a:buFontTx/>
        <a:buNone/>
        <a:tabLst/>
        <a:defRPr sz="4001" b="1" i="0" u="none" strike="noStrike" cap="none" spc="0" baseline="0">
          <a:ln>
            <a:noFill/>
          </a:ln>
          <a:solidFill>
            <a:srgbClr val="8DC63F"/>
          </a:solidFill>
          <a:uFillTx/>
          <a:latin typeface="+mn-lt"/>
          <a:ea typeface="+mn-ea"/>
          <a:cs typeface="+mn-cs"/>
          <a:sym typeface="Helvetica"/>
        </a:defRPr>
      </a:lvl6pPr>
      <a:lvl7pPr marL="0" marR="0" indent="685818" algn="l" defTabSz="412761" rtl="0" latinLnBrk="0">
        <a:lnSpc>
          <a:spcPct val="100000"/>
        </a:lnSpc>
        <a:spcBef>
          <a:spcPts val="0"/>
        </a:spcBef>
        <a:spcAft>
          <a:spcPts val="0"/>
        </a:spcAft>
        <a:buClrTx/>
        <a:buSzTx/>
        <a:buFontTx/>
        <a:buNone/>
        <a:tabLst/>
        <a:defRPr sz="4001" b="1" i="0" u="none" strike="noStrike" cap="none" spc="0" baseline="0">
          <a:ln>
            <a:noFill/>
          </a:ln>
          <a:solidFill>
            <a:srgbClr val="8DC63F"/>
          </a:solidFill>
          <a:uFillTx/>
          <a:latin typeface="+mn-lt"/>
          <a:ea typeface="+mn-ea"/>
          <a:cs typeface="+mn-cs"/>
          <a:sym typeface="Helvetica"/>
        </a:defRPr>
      </a:lvl7pPr>
      <a:lvl8pPr marL="0" marR="0" indent="800120" algn="l" defTabSz="412761" rtl="0" latinLnBrk="0">
        <a:lnSpc>
          <a:spcPct val="100000"/>
        </a:lnSpc>
        <a:spcBef>
          <a:spcPts val="0"/>
        </a:spcBef>
        <a:spcAft>
          <a:spcPts val="0"/>
        </a:spcAft>
        <a:buClrTx/>
        <a:buSzTx/>
        <a:buFontTx/>
        <a:buNone/>
        <a:tabLst/>
        <a:defRPr sz="4001" b="1" i="0" u="none" strike="noStrike" cap="none" spc="0" baseline="0">
          <a:ln>
            <a:noFill/>
          </a:ln>
          <a:solidFill>
            <a:srgbClr val="8DC63F"/>
          </a:solidFill>
          <a:uFillTx/>
          <a:latin typeface="+mn-lt"/>
          <a:ea typeface="+mn-ea"/>
          <a:cs typeface="+mn-cs"/>
          <a:sym typeface="Helvetica"/>
        </a:defRPr>
      </a:lvl8pPr>
      <a:lvl9pPr marL="0" marR="0" indent="914423" algn="l" defTabSz="412761" rtl="0" latinLnBrk="0">
        <a:lnSpc>
          <a:spcPct val="100000"/>
        </a:lnSpc>
        <a:spcBef>
          <a:spcPts val="0"/>
        </a:spcBef>
        <a:spcAft>
          <a:spcPts val="0"/>
        </a:spcAft>
        <a:buClrTx/>
        <a:buSzTx/>
        <a:buFontTx/>
        <a:buNone/>
        <a:tabLst/>
        <a:defRPr sz="4001" b="1" i="0" u="none" strike="noStrike" cap="none" spc="0" baseline="0">
          <a:ln>
            <a:noFill/>
          </a:ln>
          <a:solidFill>
            <a:srgbClr val="8DC63F"/>
          </a:solidFill>
          <a:uFillTx/>
          <a:latin typeface="+mn-lt"/>
          <a:ea typeface="+mn-ea"/>
          <a:cs typeface="+mn-cs"/>
          <a:sym typeface="Helvetica"/>
        </a:defRPr>
      </a:lvl9pPr>
    </p:titleStyle>
    <p:bodyStyle>
      <a:lvl1pPr marL="304808" marR="0" indent="-292108" algn="l" defTabSz="412761" rtl="0" latinLnBrk="0">
        <a:lnSpc>
          <a:spcPct val="100000"/>
        </a:lnSpc>
        <a:spcBef>
          <a:spcPts val="1500"/>
        </a:spcBef>
        <a:spcAft>
          <a:spcPts val="0"/>
        </a:spcAft>
        <a:buClrTx/>
        <a:buSzPct val="50000"/>
        <a:buFontTx/>
        <a:buBlip>
          <a:blip r:embed="rId30"/>
        </a:buBlip>
        <a:tabLst/>
        <a:defRPr sz="2501" b="0" i="0" u="none" strike="noStrike" cap="none" spc="0" baseline="0">
          <a:ln>
            <a:noFill/>
          </a:ln>
          <a:solidFill>
            <a:srgbClr val="333333"/>
          </a:solidFill>
          <a:uFillTx/>
          <a:latin typeface="+mn-lt"/>
          <a:ea typeface="+mn-ea"/>
          <a:cs typeface="+mn-cs"/>
          <a:sym typeface="Helvetica"/>
        </a:defRPr>
      </a:lvl1pPr>
      <a:lvl2pPr marL="622805" marR="0" indent="-305295" algn="l" defTabSz="412761" rtl="0" latinLnBrk="0">
        <a:lnSpc>
          <a:spcPct val="100000"/>
        </a:lnSpc>
        <a:spcBef>
          <a:spcPts val="1500"/>
        </a:spcBef>
        <a:spcAft>
          <a:spcPts val="0"/>
        </a:spcAft>
        <a:buClrTx/>
        <a:buSzPct val="50000"/>
        <a:buFontTx/>
        <a:buBlip>
          <a:blip r:embed="rId31"/>
        </a:buBlip>
        <a:tabLst/>
        <a:defRPr sz="2501" b="0" i="0" u="none" strike="noStrike" cap="none" spc="0" baseline="0">
          <a:ln>
            <a:noFill/>
          </a:ln>
          <a:solidFill>
            <a:srgbClr val="333333"/>
          </a:solidFill>
          <a:uFillTx/>
          <a:latin typeface="+mn-lt"/>
          <a:ea typeface="+mn-ea"/>
          <a:cs typeface="+mn-cs"/>
          <a:sym typeface="Helvetica"/>
        </a:defRPr>
      </a:lvl2pPr>
      <a:lvl3pPr marL="940312" marR="0" indent="-305295" algn="l" defTabSz="412761" rtl="0" latinLnBrk="0">
        <a:lnSpc>
          <a:spcPct val="100000"/>
        </a:lnSpc>
        <a:spcBef>
          <a:spcPts val="1500"/>
        </a:spcBef>
        <a:spcAft>
          <a:spcPts val="0"/>
        </a:spcAft>
        <a:buClrTx/>
        <a:buSzPct val="50000"/>
        <a:buFontTx/>
        <a:buBlip>
          <a:blip r:embed="rId31"/>
        </a:buBlip>
        <a:tabLst/>
        <a:defRPr sz="2501" b="0" i="0" u="none" strike="noStrike" cap="none" spc="0" baseline="0">
          <a:ln>
            <a:noFill/>
          </a:ln>
          <a:solidFill>
            <a:srgbClr val="333333"/>
          </a:solidFill>
          <a:uFillTx/>
          <a:latin typeface="+mn-lt"/>
          <a:ea typeface="+mn-ea"/>
          <a:cs typeface="+mn-cs"/>
          <a:sym typeface="Helvetica"/>
        </a:defRPr>
      </a:lvl3pPr>
      <a:lvl4pPr marL="1257820" marR="0" indent="-305295" algn="l" defTabSz="412761" rtl="0" latinLnBrk="0">
        <a:lnSpc>
          <a:spcPct val="100000"/>
        </a:lnSpc>
        <a:spcBef>
          <a:spcPts val="1500"/>
        </a:spcBef>
        <a:spcAft>
          <a:spcPts val="0"/>
        </a:spcAft>
        <a:buClrTx/>
        <a:buSzPct val="50000"/>
        <a:buFontTx/>
        <a:buBlip>
          <a:blip r:embed="rId31"/>
        </a:buBlip>
        <a:tabLst/>
        <a:defRPr sz="2501" b="0" i="0" u="none" strike="noStrike" cap="none" spc="0" baseline="0">
          <a:ln>
            <a:noFill/>
          </a:ln>
          <a:solidFill>
            <a:srgbClr val="333333"/>
          </a:solidFill>
          <a:uFillTx/>
          <a:latin typeface="+mn-lt"/>
          <a:ea typeface="+mn-ea"/>
          <a:cs typeface="+mn-cs"/>
          <a:sym typeface="Helvetica"/>
        </a:defRPr>
      </a:lvl4pPr>
      <a:lvl5pPr marL="1575328" marR="0" indent="-305295" algn="l" defTabSz="412761" rtl="0" latinLnBrk="0">
        <a:lnSpc>
          <a:spcPct val="100000"/>
        </a:lnSpc>
        <a:spcBef>
          <a:spcPts val="1500"/>
        </a:spcBef>
        <a:spcAft>
          <a:spcPts val="0"/>
        </a:spcAft>
        <a:buClrTx/>
        <a:buSzPct val="50000"/>
        <a:buFontTx/>
        <a:buBlip>
          <a:blip r:embed="rId31"/>
        </a:buBlip>
        <a:tabLst/>
        <a:defRPr sz="2501" b="0" i="0" u="none" strike="noStrike" cap="none" spc="0" baseline="0">
          <a:ln>
            <a:noFill/>
          </a:ln>
          <a:solidFill>
            <a:srgbClr val="333333"/>
          </a:solidFill>
          <a:uFillTx/>
          <a:latin typeface="+mn-lt"/>
          <a:ea typeface="+mn-ea"/>
          <a:cs typeface="+mn-cs"/>
          <a:sym typeface="Helvetica"/>
        </a:defRPr>
      </a:lvl5pPr>
      <a:lvl6pPr marL="1892836" marR="0" indent="-305297" algn="l" defTabSz="412761" rtl="0" latinLnBrk="0">
        <a:lnSpc>
          <a:spcPct val="100000"/>
        </a:lnSpc>
        <a:spcBef>
          <a:spcPts val="1500"/>
        </a:spcBef>
        <a:spcAft>
          <a:spcPts val="0"/>
        </a:spcAft>
        <a:buClrTx/>
        <a:buSzPct val="50000"/>
        <a:buFontTx/>
        <a:buBlip>
          <a:blip r:embed="rId31"/>
        </a:buBlip>
        <a:tabLst/>
        <a:defRPr sz="2501" b="0" i="0" u="none" strike="noStrike" cap="none" spc="0" baseline="0">
          <a:ln>
            <a:noFill/>
          </a:ln>
          <a:solidFill>
            <a:srgbClr val="333333"/>
          </a:solidFill>
          <a:uFillTx/>
          <a:latin typeface="+mn-lt"/>
          <a:ea typeface="+mn-ea"/>
          <a:cs typeface="+mn-cs"/>
          <a:sym typeface="Helvetica"/>
        </a:defRPr>
      </a:lvl6pPr>
      <a:lvl7pPr marL="2210344" marR="0" indent="-305297" algn="l" defTabSz="412761" rtl="0" latinLnBrk="0">
        <a:lnSpc>
          <a:spcPct val="100000"/>
        </a:lnSpc>
        <a:spcBef>
          <a:spcPts val="1500"/>
        </a:spcBef>
        <a:spcAft>
          <a:spcPts val="0"/>
        </a:spcAft>
        <a:buClrTx/>
        <a:buSzPct val="50000"/>
        <a:buFontTx/>
        <a:buBlip>
          <a:blip r:embed="rId31"/>
        </a:buBlip>
        <a:tabLst/>
        <a:defRPr sz="2501" b="0" i="0" u="none" strike="noStrike" cap="none" spc="0" baseline="0">
          <a:ln>
            <a:noFill/>
          </a:ln>
          <a:solidFill>
            <a:srgbClr val="333333"/>
          </a:solidFill>
          <a:uFillTx/>
          <a:latin typeface="+mn-lt"/>
          <a:ea typeface="+mn-ea"/>
          <a:cs typeface="+mn-cs"/>
          <a:sym typeface="Helvetica"/>
        </a:defRPr>
      </a:lvl7pPr>
      <a:lvl8pPr marL="2527852" marR="0" indent="-305297" algn="l" defTabSz="412761" rtl="0" latinLnBrk="0">
        <a:lnSpc>
          <a:spcPct val="100000"/>
        </a:lnSpc>
        <a:spcBef>
          <a:spcPts val="1500"/>
        </a:spcBef>
        <a:spcAft>
          <a:spcPts val="0"/>
        </a:spcAft>
        <a:buClrTx/>
        <a:buSzPct val="50000"/>
        <a:buFontTx/>
        <a:buBlip>
          <a:blip r:embed="rId31"/>
        </a:buBlip>
        <a:tabLst/>
        <a:defRPr sz="2501" b="0" i="0" u="none" strike="noStrike" cap="none" spc="0" baseline="0">
          <a:ln>
            <a:noFill/>
          </a:ln>
          <a:solidFill>
            <a:srgbClr val="333333"/>
          </a:solidFill>
          <a:uFillTx/>
          <a:latin typeface="+mn-lt"/>
          <a:ea typeface="+mn-ea"/>
          <a:cs typeface="+mn-cs"/>
          <a:sym typeface="Helvetica"/>
        </a:defRPr>
      </a:lvl8pPr>
      <a:lvl9pPr marL="2845360" marR="0" indent="-305297" algn="l" defTabSz="412761" rtl="0" latinLnBrk="0">
        <a:lnSpc>
          <a:spcPct val="100000"/>
        </a:lnSpc>
        <a:spcBef>
          <a:spcPts val="1500"/>
        </a:spcBef>
        <a:spcAft>
          <a:spcPts val="0"/>
        </a:spcAft>
        <a:buClrTx/>
        <a:buSzPct val="50000"/>
        <a:buFontTx/>
        <a:buBlip>
          <a:blip r:embed="rId31"/>
        </a:buBlip>
        <a:tabLst/>
        <a:defRPr sz="2501" b="0" i="0" u="none" strike="noStrike" cap="none" spc="0" baseline="0">
          <a:ln>
            <a:noFill/>
          </a:ln>
          <a:solidFill>
            <a:srgbClr val="333333"/>
          </a:solidFill>
          <a:uFillTx/>
          <a:latin typeface="+mn-lt"/>
          <a:ea typeface="+mn-ea"/>
          <a:cs typeface="+mn-cs"/>
          <a:sym typeface="Helvetica"/>
        </a:defRPr>
      </a:lvl9pPr>
    </p:bodyStyle>
    <p:otherStyle>
      <a:lvl1pPr marL="0" marR="0" indent="0" algn="l" defTabSz="412761" rtl="0" latinLnBrk="0">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Helvetica"/>
        </a:defRPr>
      </a:lvl1pPr>
      <a:lvl2pPr marL="0" marR="0" indent="114303" algn="l" defTabSz="412761" rtl="0" latinLnBrk="0">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Helvetica"/>
        </a:defRPr>
      </a:lvl2pPr>
      <a:lvl3pPr marL="0" marR="0" indent="228605" algn="l" defTabSz="412761" rtl="0" latinLnBrk="0">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Helvetica"/>
        </a:defRPr>
      </a:lvl3pPr>
      <a:lvl4pPr marL="0" marR="0" indent="342908" algn="l" defTabSz="412761" rtl="0" latinLnBrk="0">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Helvetica"/>
        </a:defRPr>
      </a:lvl4pPr>
      <a:lvl5pPr marL="0" marR="0" indent="457211" algn="l" defTabSz="412761" rtl="0" latinLnBrk="0">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Helvetica"/>
        </a:defRPr>
      </a:lvl5pPr>
      <a:lvl6pPr marL="0" marR="0" indent="571515" algn="l" defTabSz="412761" rtl="0" latinLnBrk="0">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Helvetica"/>
        </a:defRPr>
      </a:lvl6pPr>
      <a:lvl7pPr marL="0" marR="0" indent="685818" algn="l" defTabSz="412761" rtl="0" latinLnBrk="0">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Helvetica"/>
        </a:defRPr>
      </a:lvl7pPr>
      <a:lvl8pPr marL="0" marR="0" indent="800120" algn="l" defTabSz="412761" rtl="0" latinLnBrk="0">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Helvetica"/>
        </a:defRPr>
      </a:lvl8pPr>
      <a:lvl9pPr marL="0" marR="0" indent="914423" algn="l" defTabSz="412761" rtl="0" latinLnBrk="0">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r>
              <a:rPr lang="en-US" dirty="0"/>
              <a:t>8/05/20XX</a:t>
            </a:r>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r>
              <a:rPr lang="en-US" dirty="0"/>
              <a:t>Conference Presentation</a:t>
            </a:r>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b="0" spc="150" baseline="0">
                <a:solidFill>
                  <a:schemeClr val="bg2">
                    <a:lumMod val="50000"/>
                  </a:schemeClr>
                </a:solidFill>
                <a:latin typeface="Univers Light" panose="020B0403020202020204" pitchFamily="34" charset="0"/>
              </a:defRPr>
            </a:lvl1pPr>
          </a:lstStyle>
          <a:p>
            <a:fld id="{18D65601-5AE2-46FC-B138-694DDD2B510D}" type="slidenum">
              <a:rPr lang="en-US" smtClean="0"/>
              <a:pPr/>
              <a:t>‹#›</a:t>
            </a:fld>
            <a:endParaRPr lang="en-US" dirty="0"/>
          </a:p>
        </p:txBody>
      </p:sp>
      <p:sp>
        <p:nvSpPr>
          <p:cNvPr id="7" name="TextBox 6">
            <a:extLst>
              <a:ext uri="{FF2B5EF4-FFF2-40B4-BE49-F238E27FC236}">
                <a16:creationId xmlns:a16="http://schemas.microsoft.com/office/drawing/2014/main" id="{084DCE26-8B90-4B2C-883A-D5FFC365BF8A}"/>
              </a:ext>
            </a:extLst>
          </p:cNvPr>
          <p:cNvSpPr txBox="1"/>
          <p:nvPr userDrawn="1"/>
        </p:nvSpPr>
        <p:spPr>
          <a:xfrm>
            <a:off x="5637320" y="2974019"/>
            <a:ext cx="914400"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29117021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docs.google.com/document/d/10vSXEtbjYZ3fBYhZbBahOLVxXrn82QKHkJGHGTRnvyg/edit"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www.energystar.gov/rebate-finder"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5.xml"/><Relationship Id="rId1" Type="http://schemas.openxmlformats.org/officeDocument/2006/relationships/slideLayout" Target="../slideLayouts/slideLayout41.xml"/><Relationship Id="rId4" Type="http://schemas.openxmlformats.org/officeDocument/2006/relationships/hyperlink" Target="https://hiscoachacademy.com/5-people-all-christian-coaches-need-in-their-lives/coach-sign-on-colorful-tags-3/"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48.xml"/><Relationship Id="rId4" Type="http://schemas.openxmlformats.org/officeDocument/2006/relationships/hyperlink" Target="https://pixabay.com/en/sign-up-register-subscribe-join-1627726/"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48.xml"/><Relationship Id="rId5" Type="http://schemas.openxmlformats.org/officeDocument/2006/relationships/image" Target="../media/image49.png"/><Relationship Id="rId4" Type="http://schemas.openxmlformats.org/officeDocument/2006/relationships/hyperlink" Target="https://catchtheanswers.utah.gov/"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42.xml.rels><?xml version="1.0" encoding="UTF-8" standalone="yes"?>
<Relationships xmlns="http://schemas.openxmlformats.org/package/2006/relationships"><Relationship Id="rId3" Type="http://schemas.openxmlformats.org/officeDocument/2006/relationships/image" Target="../media/image54.ti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9.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75.jpg"/><Relationship Id="rId5" Type="http://schemas.openxmlformats.org/officeDocument/2006/relationships/image" Target="../media/image74.png"/><Relationship Id="rId4" Type="http://schemas.openxmlformats.org/officeDocument/2006/relationships/image" Target="../media/image73.jpg"/></Relationships>
</file>

<file path=ppt/slides/_rels/slide6.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16.png"/><Relationship Id="rId7"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60.png"/></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https://www.redwoodenergy.net/research/a-pocket-guide-to-all-electric-retrofits-of-single-family-homes"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redwoodenergy.net/research/"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hyperlink" Target="https://www.redwoodenergy.net/watt-diet-calculator" TargetMode="External"/><Relationship Id="rId5" Type="http://schemas.openxmlformats.org/officeDocument/2006/relationships/hyperlink" Target="https://www.redwoodenergy.net/research/electrification-of-homes-without-an-electrical-service-upgrade" TargetMode="External"/><Relationship Id="rId4" Type="http://schemas.openxmlformats.org/officeDocument/2006/relationships/hyperlink" Target="https://www.redwoodenergy.net/research/a-pocket-guide-to-all-electric-retrofits-of-single-family-homes"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climate.smiller.org/REF/" TargetMode="External"/><Relationship Id="rId7" Type="http://schemas.openxmlformats.org/officeDocument/2006/relationships/hyperlink" Target="https://residential.energysavenj.com/jersey-central/MIWX/"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https://climate.smiller.org/50x30/building-electrification/vendor-recommendations-1.html" TargetMode="External"/><Relationship Id="rId5" Type="http://schemas.openxmlformats.org/officeDocument/2006/relationships/hyperlink" Target="https://climate.smiller.org/50x30/building-electrification/vendor-recommendations.html" TargetMode="External"/><Relationship Id="rId4" Type="http://schemas.openxmlformats.org/officeDocument/2006/relationships/hyperlink" Target="https://smiller.org/REF1.docx"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s://ashp.neep.org/#!/product_list"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hyperlink" Target="https://www.rewiringamerica.org/research/pace-of-progress-home-electrification-transitio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hyperlink" Target="https://homes.rewiringamerica.org/learning/electric-coaches"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mailto:patmiller@comcast.net"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hyperlink" Target="mailto:chrisproulx98@yahoo.com" TargetMode="External"/><Relationship Id="rId4" Type="http://schemas.openxmlformats.org/officeDocument/2006/relationships/hyperlink" Target="mailto:stevemiller@comcast.ne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CA95-3DC7-47DF-F9B1-E666714C3BE1}"/>
              </a:ext>
            </a:extLst>
          </p:cNvPr>
          <p:cNvSpPr>
            <a:spLocks noGrp="1"/>
          </p:cNvSpPr>
          <p:nvPr>
            <p:ph type="ctrTitle"/>
          </p:nvPr>
        </p:nvSpPr>
        <p:spPr>
          <a:xfrm>
            <a:off x="1524000" y="627434"/>
            <a:ext cx="9144000" cy="2387600"/>
          </a:xfrm>
        </p:spPr>
        <p:txBody>
          <a:bodyPr/>
          <a:lstStyle/>
          <a:p>
            <a:r>
              <a:rPr lang="en-US" dirty="0"/>
              <a:t>NJ Electrification Coaching Network</a:t>
            </a:r>
          </a:p>
        </p:txBody>
      </p:sp>
      <p:sp>
        <p:nvSpPr>
          <p:cNvPr id="3" name="Subtitle 2">
            <a:extLst>
              <a:ext uri="{FF2B5EF4-FFF2-40B4-BE49-F238E27FC236}">
                <a16:creationId xmlns:a16="http://schemas.microsoft.com/office/drawing/2014/main" id="{666115EA-E9DA-F441-F763-8064654C8D72}"/>
              </a:ext>
            </a:extLst>
          </p:cNvPr>
          <p:cNvSpPr>
            <a:spLocks noGrp="1"/>
          </p:cNvSpPr>
          <p:nvPr>
            <p:ph type="subTitle" idx="1"/>
          </p:nvPr>
        </p:nvSpPr>
        <p:spPr/>
        <p:txBody>
          <a:bodyPr/>
          <a:lstStyle/>
          <a:p>
            <a:r>
              <a:rPr lang="en-US" dirty="0"/>
              <a:t> </a:t>
            </a:r>
          </a:p>
        </p:txBody>
      </p:sp>
      <p:pic>
        <p:nvPicPr>
          <p:cNvPr id="5" name="Picture 4" descr="A logo for a company&#10;&#10;Description automatically generated">
            <a:extLst>
              <a:ext uri="{FF2B5EF4-FFF2-40B4-BE49-F238E27FC236}">
                <a16:creationId xmlns:a16="http://schemas.microsoft.com/office/drawing/2014/main" id="{EC78AECE-EA53-47B8-8FAC-578DACE4A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1193" y="2975634"/>
            <a:ext cx="3469614" cy="2908570"/>
          </a:xfrm>
          <a:prstGeom prst="rect">
            <a:avLst/>
          </a:prstGeom>
        </p:spPr>
      </p:pic>
      <p:sp>
        <p:nvSpPr>
          <p:cNvPr id="6" name="TextBox 5">
            <a:extLst>
              <a:ext uri="{FF2B5EF4-FFF2-40B4-BE49-F238E27FC236}">
                <a16:creationId xmlns:a16="http://schemas.microsoft.com/office/drawing/2014/main" id="{8B40666C-6636-589D-1236-D78F4161580C}"/>
              </a:ext>
            </a:extLst>
          </p:cNvPr>
          <p:cNvSpPr txBox="1"/>
          <p:nvPr/>
        </p:nvSpPr>
        <p:spPr>
          <a:xfrm>
            <a:off x="871870" y="3328236"/>
            <a:ext cx="326419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Pat Miller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Betsy Longendorfer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Ila Vassallo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Steve Miller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Chris Proulx</a:t>
            </a:r>
          </a:p>
        </p:txBody>
      </p:sp>
      <p:sp>
        <p:nvSpPr>
          <p:cNvPr id="7" name="TextBox 6">
            <a:extLst>
              <a:ext uri="{FF2B5EF4-FFF2-40B4-BE49-F238E27FC236}">
                <a16:creationId xmlns:a16="http://schemas.microsoft.com/office/drawing/2014/main" id="{33372980-88AC-927B-11F3-9096E64129EF}"/>
              </a:ext>
            </a:extLst>
          </p:cNvPr>
          <p:cNvSpPr txBox="1"/>
          <p:nvPr/>
        </p:nvSpPr>
        <p:spPr>
          <a:xfrm>
            <a:off x="8037292" y="3805289"/>
            <a:ext cx="24242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November 21, 2024</a:t>
            </a:r>
          </a:p>
        </p:txBody>
      </p:sp>
    </p:spTree>
    <p:extLst>
      <p:ext uri="{BB962C8B-B14F-4D97-AF65-F5344CB8AC3E}">
        <p14:creationId xmlns:p14="http://schemas.microsoft.com/office/powerpoint/2010/main" val="1437905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4324D-2E92-11FB-C913-2BEDAE493F89}"/>
              </a:ext>
            </a:extLst>
          </p:cNvPr>
          <p:cNvSpPr>
            <a:spLocks noGrp="1"/>
          </p:cNvSpPr>
          <p:nvPr>
            <p:ph type="title"/>
          </p:nvPr>
        </p:nvSpPr>
        <p:spPr>
          <a:xfrm>
            <a:off x="838200" y="365125"/>
            <a:ext cx="5046959" cy="1325563"/>
          </a:xfrm>
        </p:spPr>
        <p:txBody>
          <a:bodyPr>
            <a:normAutofit fontScale="90000"/>
          </a:bodyPr>
          <a:lstStyle/>
          <a:p>
            <a:r>
              <a:rPr lang="en-US" dirty="0"/>
              <a:t>Clicking “View Project” for Heat Pumps shows:</a:t>
            </a:r>
          </a:p>
        </p:txBody>
      </p:sp>
      <p:pic>
        <p:nvPicPr>
          <p:cNvPr id="5" name="Content Placeholder 4">
            <a:extLst>
              <a:ext uri="{FF2B5EF4-FFF2-40B4-BE49-F238E27FC236}">
                <a16:creationId xmlns:a16="http://schemas.microsoft.com/office/drawing/2014/main" id="{9B71989D-84AD-F510-A98F-8A410B9530B3}"/>
              </a:ext>
            </a:extLst>
          </p:cNvPr>
          <p:cNvPicPr>
            <a:picLocks noGrp="1" noChangeAspect="1"/>
          </p:cNvPicPr>
          <p:nvPr>
            <p:ph idx="1"/>
          </p:nvPr>
        </p:nvPicPr>
        <p:blipFill>
          <a:blip r:embed="rId3"/>
          <a:stretch>
            <a:fillRect/>
          </a:stretch>
        </p:blipFill>
        <p:spPr>
          <a:xfrm>
            <a:off x="838200" y="1861484"/>
            <a:ext cx="5046960" cy="4351338"/>
          </a:xfrm>
        </p:spPr>
      </p:pic>
      <p:pic>
        <p:nvPicPr>
          <p:cNvPr id="7" name="Picture 6">
            <a:extLst>
              <a:ext uri="{FF2B5EF4-FFF2-40B4-BE49-F238E27FC236}">
                <a16:creationId xmlns:a16="http://schemas.microsoft.com/office/drawing/2014/main" id="{C04551E3-3F4A-483E-3400-9A19D42DA8A4}"/>
              </a:ext>
            </a:extLst>
          </p:cNvPr>
          <p:cNvPicPr>
            <a:picLocks noChangeAspect="1"/>
          </p:cNvPicPr>
          <p:nvPr/>
        </p:nvPicPr>
        <p:blipFill>
          <a:blip r:embed="rId4"/>
          <a:stretch>
            <a:fillRect/>
          </a:stretch>
        </p:blipFill>
        <p:spPr>
          <a:xfrm>
            <a:off x="6306842" y="778487"/>
            <a:ext cx="4839119" cy="5547841"/>
          </a:xfrm>
          <a:prstGeom prst="rect">
            <a:avLst/>
          </a:prstGeom>
        </p:spPr>
      </p:pic>
    </p:spTree>
    <p:extLst>
      <p:ext uri="{BB962C8B-B14F-4D97-AF65-F5344CB8AC3E}">
        <p14:creationId xmlns:p14="http://schemas.microsoft.com/office/powerpoint/2010/main" val="3977555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86BB96A-093F-84A7-5B7E-C8CE40C771C0}"/>
              </a:ext>
            </a:extLst>
          </p:cNvPr>
          <p:cNvPicPr>
            <a:picLocks noGrp="1" noChangeAspect="1"/>
          </p:cNvPicPr>
          <p:nvPr>
            <p:ph idx="1"/>
          </p:nvPr>
        </p:nvPicPr>
        <p:blipFill>
          <a:blip r:embed="rId3"/>
          <a:stretch>
            <a:fillRect/>
          </a:stretch>
        </p:blipFill>
        <p:spPr>
          <a:xfrm>
            <a:off x="623474" y="846398"/>
            <a:ext cx="4976291" cy="4320914"/>
          </a:xfrm>
        </p:spPr>
      </p:pic>
      <p:pic>
        <p:nvPicPr>
          <p:cNvPr id="7" name="Picture 6">
            <a:extLst>
              <a:ext uri="{FF2B5EF4-FFF2-40B4-BE49-F238E27FC236}">
                <a16:creationId xmlns:a16="http://schemas.microsoft.com/office/drawing/2014/main" id="{2836DD05-F242-ACDC-3D13-F48B3B7C5655}"/>
              </a:ext>
            </a:extLst>
          </p:cNvPr>
          <p:cNvPicPr>
            <a:picLocks noChangeAspect="1"/>
          </p:cNvPicPr>
          <p:nvPr/>
        </p:nvPicPr>
        <p:blipFill>
          <a:blip r:embed="rId4"/>
          <a:stretch>
            <a:fillRect/>
          </a:stretch>
        </p:blipFill>
        <p:spPr>
          <a:xfrm>
            <a:off x="6592237" y="846398"/>
            <a:ext cx="4785775" cy="5532599"/>
          </a:xfrm>
          <a:prstGeom prst="rect">
            <a:avLst/>
          </a:prstGeom>
        </p:spPr>
      </p:pic>
    </p:spTree>
    <p:extLst>
      <p:ext uri="{BB962C8B-B14F-4D97-AF65-F5344CB8AC3E}">
        <p14:creationId xmlns:p14="http://schemas.microsoft.com/office/powerpoint/2010/main" val="245874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0660F5-A0B0-4155-C697-720955E448AD}"/>
              </a:ext>
            </a:extLst>
          </p:cNvPr>
          <p:cNvPicPr>
            <a:picLocks noChangeAspect="1"/>
          </p:cNvPicPr>
          <p:nvPr/>
        </p:nvPicPr>
        <p:blipFill>
          <a:blip r:embed="rId3"/>
          <a:stretch>
            <a:fillRect/>
          </a:stretch>
        </p:blipFill>
        <p:spPr>
          <a:xfrm>
            <a:off x="698187" y="643709"/>
            <a:ext cx="4961050" cy="4999153"/>
          </a:xfrm>
          <a:prstGeom prst="rect">
            <a:avLst/>
          </a:prstGeom>
        </p:spPr>
      </p:pic>
      <p:sp>
        <p:nvSpPr>
          <p:cNvPr id="10" name="Arrow: Right 9">
            <a:extLst>
              <a:ext uri="{FF2B5EF4-FFF2-40B4-BE49-F238E27FC236}">
                <a16:creationId xmlns:a16="http://schemas.microsoft.com/office/drawing/2014/main" id="{5AF63397-C7EA-B8CB-31F2-56E61B25C606}"/>
              </a:ext>
            </a:extLst>
          </p:cNvPr>
          <p:cNvSpPr/>
          <p:nvPr/>
        </p:nvSpPr>
        <p:spPr>
          <a:xfrm>
            <a:off x="5659237" y="3429000"/>
            <a:ext cx="5962492" cy="2384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9325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3D20D-E87C-E725-10C4-0D08274637C4}"/>
              </a:ext>
            </a:extLst>
          </p:cNvPr>
          <p:cNvSpPr>
            <a:spLocks noGrp="1"/>
          </p:cNvSpPr>
          <p:nvPr>
            <p:ph type="title"/>
          </p:nvPr>
        </p:nvSpPr>
        <p:spPr>
          <a:xfrm>
            <a:off x="838200" y="365125"/>
            <a:ext cx="5129981" cy="1172685"/>
          </a:xfrm>
        </p:spPr>
        <p:txBody>
          <a:bodyPr>
            <a:normAutofit fontScale="90000"/>
          </a:bodyPr>
          <a:lstStyle/>
          <a:p>
            <a:r>
              <a:rPr lang="en-US" sz="2800" dirty="0"/>
              <a:t>Additional click on down arrow next to “Vet Your Contractor” step, then right arrow for details:</a:t>
            </a:r>
          </a:p>
        </p:txBody>
      </p:sp>
      <p:pic>
        <p:nvPicPr>
          <p:cNvPr id="5" name="Content Placeholder 4">
            <a:extLst>
              <a:ext uri="{FF2B5EF4-FFF2-40B4-BE49-F238E27FC236}">
                <a16:creationId xmlns:a16="http://schemas.microsoft.com/office/drawing/2014/main" id="{EED51505-7F23-5AAA-2333-FC3E6A55C96A}"/>
              </a:ext>
            </a:extLst>
          </p:cNvPr>
          <p:cNvPicPr>
            <a:picLocks noGrp="1" noChangeAspect="1"/>
          </p:cNvPicPr>
          <p:nvPr>
            <p:ph idx="1"/>
          </p:nvPr>
        </p:nvPicPr>
        <p:blipFill>
          <a:blip r:embed="rId3"/>
          <a:stretch>
            <a:fillRect/>
          </a:stretch>
        </p:blipFill>
        <p:spPr>
          <a:xfrm>
            <a:off x="1165433" y="1987430"/>
            <a:ext cx="4930567" cy="3848433"/>
          </a:xfrm>
        </p:spPr>
      </p:pic>
      <p:pic>
        <p:nvPicPr>
          <p:cNvPr id="7" name="Picture 6">
            <a:extLst>
              <a:ext uri="{FF2B5EF4-FFF2-40B4-BE49-F238E27FC236}">
                <a16:creationId xmlns:a16="http://schemas.microsoft.com/office/drawing/2014/main" id="{B0AC7DF9-2835-172F-8FB5-15E2C5863B17}"/>
              </a:ext>
            </a:extLst>
          </p:cNvPr>
          <p:cNvPicPr>
            <a:picLocks noChangeAspect="1"/>
          </p:cNvPicPr>
          <p:nvPr/>
        </p:nvPicPr>
        <p:blipFill>
          <a:blip r:embed="rId4"/>
          <a:stretch>
            <a:fillRect/>
          </a:stretch>
        </p:blipFill>
        <p:spPr>
          <a:xfrm>
            <a:off x="8953605" y="1537810"/>
            <a:ext cx="1920406" cy="4747671"/>
          </a:xfrm>
          <a:prstGeom prst="rect">
            <a:avLst/>
          </a:prstGeom>
        </p:spPr>
      </p:pic>
      <p:sp>
        <p:nvSpPr>
          <p:cNvPr id="8" name="Arrow: Right 7">
            <a:extLst>
              <a:ext uri="{FF2B5EF4-FFF2-40B4-BE49-F238E27FC236}">
                <a16:creationId xmlns:a16="http://schemas.microsoft.com/office/drawing/2014/main" id="{CE9225EB-3021-CD01-AB13-2C660B197B30}"/>
              </a:ext>
            </a:extLst>
          </p:cNvPr>
          <p:cNvSpPr/>
          <p:nvPr/>
        </p:nvSpPr>
        <p:spPr>
          <a:xfrm>
            <a:off x="5132439" y="3677265"/>
            <a:ext cx="3421626" cy="1474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12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6A93AB53-6913-4313-556A-9DA670B3015E}"/>
              </a:ext>
            </a:extLst>
          </p:cNvPr>
          <p:cNvPicPr>
            <a:picLocks noChangeAspect="1"/>
          </p:cNvPicPr>
          <p:nvPr/>
        </p:nvPicPr>
        <p:blipFill>
          <a:blip r:embed="rId3"/>
          <a:stretch>
            <a:fillRect/>
          </a:stretch>
        </p:blipFill>
        <p:spPr>
          <a:xfrm>
            <a:off x="7107487" y="1737189"/>
            <a:ext cx="4682625" cy="4351338"/>
          </a:xfrm>
          <a:prstGeom prst="rect">
            <a:avLst/>
          </a:prstGeom>
        </p:spPr>
      </p:pic>
      <p:sp>
        <p:nvSpPr>
          <p:cNvPr id="6" name="Arrow: Bent-Up 5">
            <a:extLst>
              <a:ext uri="{FF2B5EF4-FFF2-40B4-BE49-F238E27FC236}">
                <a16:creationId xmlns:a16="http://schemas.microsoft.com/office/drawing/2014/main" id="{3C5658FC-DB95-F7D0-78D5-985E6AD76A2D}"/>
              </a:ext>
            </a:extLst>
          </p:cNvPr>
          <p:cNvSpPr/>
          <p:nvPr/>
        </p:nvSpPr>
        <p:spPr>
          <a:xfrm rot="5400000">
            <a:off x="3472705" y="1663090"/>
            <a:ext cx="668975" cy="4991534"/>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a:extLst>
              <a:ext uri="{FF2B5EF4-FFF2-40B4-BE49-F238E27FC236}">
                <a16:creationId xmlns:a16="http://schemas.microsoft.com/office/drawing/2014/main" id="{A2C3DA7A-831E-7B51-3324-7202C3FFBCEF}"/>
              </a:ext>
            </a:extLst>
          </p:cNvPr>
          <p:cNvPicPr>
            <a:picLocks noGrp="1" noChangeAspect="1"/>
          </p:cNvPicPr>
          <p:nvPr>
            <p:ph idx="1"/>
          </p:nvPr>
        </p:nvPicPr>
        <p:blipFill>
          <a:blip r:embed="rId4"/>
          <a:stretch>
            <a:fillRect/>
          </a:stretch>
        </p:blipFill>
        <p:spPr>
          <a:xfrm>
            <a:off x="506898" y="1737189"/>
            <a:ext cx="5067739" cy="2225233"/>
          </a:xfrm>
        </p:spPr>
      </p:pic>
    </p:spTree>
    <p:extLst>
      <p:ext uri="{BB962C8B-B14F-4D97-AF65-F5344CB8AC3E}">
        <p14:creationId xmlns:p14="http://schemas.microsoft.com/office/powerpoint/2010/main" val="3901651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6391E9-2589-3732-2AB8-98DE3686CED0}"/>
              </a:ext>
            </a:extLst>
          </p:cNvPr>
          <p:cNvPicPr>
            <a:picLocks noChangeAspect="1"/>
          </p:cNvPicPr>
          <p:nvPr/>
        </p:nvPicPr>
        <p:blipFill>
          <a:blip r:embed="rId3"/>
          <a:stretch>
            <a:fillRect/>
          </a:stretch>
        </p:blipFill>
        <p:spPr>
          <a:xfrm>
            <a:off x="6096000" y="1887239"/>
            <a:ext cx="4968671" cy="2225233"/>
          </a:xfrm>
          <a:prstGeom prst="rect">
            <a:avLst/>
          </a:prstGeom>
        </p:spPr>
      </p:pic>
      <p:pic>
        <p:nvPicPr>
          <p:cNvPr id="11" name="Content Placeholder 10">
            <a:extLst>
              <a:ext uri="{FF2B5EF4-FFF2-40B4-BE49-F238E27FC236}">
                <a16:creationId xmlns:a16="http://schemas.microsoft.com/office/drawing/2014/main" id="{8F3C3EA6-2618-B271-5E37-2C1F60779F12}"/>
              </a:ext>
            </a:extLst>
          </p:cNvPr>
          <p:cNvPicPr>
            <a:picLocks noGrp="1" noChangeAspect="1"/>
          </p:cNvPicPr>
          <p:nvPr>
            <p:ph idx="1"/>
          </p:nvPr>
        </p:nvPicPr>
        <p:blipFill>
          <a:blip r:embed="rId4"/>
          <a:stretch>
            <a:fillRect/>
          </a:stretch>
        </p:blipFill>
        <p:spPr>
          <a:xfrm>
            <a:off x="836055" y="1253331"/>
            <a:ext cx="5013825" cy="4351338"/>
          </a:xfrm>
        </p:spPr>
      </p:pic>
    </p:spTree>
    <p:extLst>
      <p:ext uri="{BB962C8B-B14F-4D97-AF65-F5344CB8AC3E}">
        <p14:creationId xmlns:p14="http://schemas.microsoft.com/office/powerpoint/2010/main" val="3022473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87BFC-5D8E-9289-4307-C7F40B8070DC}"/>
              </a:ext>
            </a:extLst>
          </p:cNvPr>
          <p:cNvSpPr>
            <a:spLocks noGrp="1"/>
          </p:cNvSpPr>
          <p:nvPr>
            <p:ph type="title"/>
          </p:nvPr>
        </p:nvSpPr>
        <p:spPr>
          <a:xfrm>
            <a:off x="966020" y="2103437"/>
            <a:ext cx="10515600" cy="1325563"/>
          </a:xfrm>
        </p:spPr>
        <p:txBody>
          <a:bodyPr/>
          <a:lstStyle/>
          <a:p>
            <a:pPr algn="ctr"/>
            <a:r>
              <a:rPr lang="en-US" dirty="0"/>
              <a:t>What will it cost? What will it save?</a:t>
            </a:r>
          </a:p>
        </p:txBody>
      </p:sp>
    </p:spTree>
    <p:extLst>
      <p:ext uri="{BB962C8B-B14F-4D97-AF65-F5344CB8AC3E}">
        <p14:creationId xmlns:p14="http://schemas.microsoft.com/office/powerpoint/2010/main" val="3003061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24ACFBE-D8CA-61C4-3814-14F1AC1B1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466850"/>
            <a:ext cx="5572125" cy="48474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E73E5F79-39B0-116F-EADF-D33D6934DE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437602"/>
            <a:ext cx="5362575" cy="38766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B49FEE5-7900-894A-7822-F3535069FC31}"/>
              </a:ext>
            </a:extLst>
          </p:cNvPr>
          <p:cNvSpPr txBox="1"/>
          <p:nvPr/>
        </p:nvSpPr>
        <p:spPr>
          <a:xfrm>
            <a:off x="5911915" y="500062"/>
            <a:ext cx="5441885" cy="646331"/>
          </a:xfrm>
          <a:prstGeom prst="rect">
            <a:avLst/>
          </a:prstGeom>
          <a:noFill/>
        </p:spPr>
        <p:txBody>
          <a:bodyPr wrap="square" rtlCol="0">
            <a:spAutoFit/>
          </a:bodyPr>
          <a:lstStyle/>
          <a:p>
            <a:r>
              <a:rPr lang="en-US" dirty="0"/>
              <a:t>BEST: Rewiring America’s IRA Calculator website: https://www.rewiringamerica.org/app/ira-calculator</a:t>
            </a:r>
          </a:p>
        </p:txBody>
      </p:sp>
      <p:sp>
        <p:nvSpPr>
          <p:cNvPr id="4" name="Title 1">
            <a:extLst>
              <a:ext uri="{FF2B5EF4-FFF2-40B4-BE49-F238E27FC236}">
                <a16:creationId xmlns:a16="http://schemas.microsoft.com/office/drawing/2014/main" id="{55971490-1893-BADE-454D-A534B4984E05}"/>
              </a:ext>
            </a:extLst>
          </p:cNvPr>
          <p:cNvSpPr txBox="1">
            <a:spLocks/>
          </p:cNvSpPr>
          <p:nvPr/>
        </p:nvSpPr>
        <p:spPr>
          <a:xfrm>
            <a:off x="643813" y="500062"/>
            <a:ext cx="4452061" cy="8048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Federal Financing</a:t>
            </a:r>
          </a:p>
        </p:txBody>
      </p:sp>
    </p:spTree>
    <p:extLst>
      <p:ext uri="{BB962C8B-B14F-4D97-AF65-F5344CB8AC3E}">
        <p14:creationId xmlns:p14="http://schemas.microsoft.com/office/powerpoint/2010/main" val="4001517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F9121-C32D-1D6A-E130-63D2877CABCD}"/>
              </a:ext>
            </a:extLst>
          </p:cNvPr>
          <p:cNvSpPr>
            <a:spLocks noGrp="1"/>
          </p:cNvSpPr>
          <p:nvPr>
            <p:ph type="ctrTitle"/>
          </p:nvPr>
        </p:nvSpPr>
        <p:spPr/>
        <p:txBody>
          <a:bodyPr/>
          <a:lstStyle/>
          <a:p>
            <a:r>
              <a:rPr lang="en-US" dirty="0"/>
              <a:t>Financing</a:t>
            </a:r>
          </a:p>
        </p:txBody>
      </p:sp>
      <p:sp>
        <p:nvSpPr>
          <p:cNvPr id="4" name="Subtitle 3">
            <a:extLst>
              <a:ext uri="{FF2B5EF4-FFF2-40B4-BE49-F238E27FC236}">
                <a16:creationId xmlns:a16="http://schemas.microsoft.com/office/drawing/2014/main" id="{C268AB6B-FD52-B413-02D9-58DF63BF8E1C}"/>
              </a:ext>
            </a:extLst>
          </p:cNvPr>
          <p:cNvSpPr txBox="1">
            <a:spLocks noGrp="1"/>
          </p:cNvSpPr>
          <p:nvPr>
            <p:ph type="subTitle" idx="1"/>
          </p:nvPr>
        </p:nvSpPr>
        <p:spPr>
          <a:xfrm>
            <a:off x="1524000" y="3602038"/>
            <a:ext cx="9144000" cy="1655762"/>
          </a:xfrm>
          <a:prstGeom prst="rect">
            <a:avLst/>
          </a:prstGeom>
          <a:noFill/>
        </p:spPr>
        <p:txBody>
          <a:bodyPr wrap="square" rtlCol="0">
            <a:spAutoFit/>
          </a:bodyPr>
          <a:lstStyle/>
          <a:p>
            <a:r>
              <a:rPr lang="en-US" dirty="0"/>
              <a:t>* Numbers are VERY uncertain, due to pending NJ BPU decisions and to possible national political changes</a:t>
            </a:r>
          </a:p>
        </p:txBody>
      </p:sp>
    </p:spTree>
    <p:extLst>
      <p:ext uri="{BB962C8B-B14F-4D97-AF65-F5344CB8AC3E}">
        <p14:creationId xmlns:p14="http://schemas.microsoft.com/office/powerpoint/2010/main" val="1145492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61D53-205D-F589-139D-0A389412F93E}"/>
              </a:ext>
            </a:extLst>
          </p:cNvPr>
          <p:cNvSpPr>
            <a:spLocks noGrp="1"/>
          </p:cNvSpPr>
          <p:nvPr>
            <p:ph type="title"/>
          </p:nvPr>
        </p:nvSpPr>
        <p:spPr/>
        <p:txBody>
          <a:bodyPr/>
          <a:lstStyle/>
          <a:p>
            <a:r>
              <a:rPr lang="en-US" dirty="0"/>
              <a:t>IRA – Federal Tax Credits (Now)</a:t>
            </a:r>
          </a:p>
        </p:txBody>
      </p:sp>
      <p:sp>
        <p:nvSpPr>
          <p:cNvPr id="3" name="Content Placeholder 2">
            <a:extLst>
              <a:ext uri="{FF2B5EF4-FFF2-40B4-BE49-F238E27FC236}">
                <a16:creationId xmlns:a16="http://schemas.microsoft.com/office/drawing/2014/main" id="{B351EC60-6958-E62A-2182-F65C009A2CC8}"/>
              </a:ext>
            </a:extLst>
          </p:cNvPr>
          <p:cNvSpPr>
            <a:spLocks noGrp="1"/>
          </p:cNvSpPr>
          <p:nvPr>
            <p:ph idx="1"/>
          </p:nvPr>
        </p:nvSpPr>
        <p:spPr/>
        <p:txBody>
          <a:bodyPr/>
          <a:lstStyle/>
          <a:p>
            <a:r>
              <a:rPr lang="en-US" dirty="0"/>
              <a:t>No income limit</a:t>
            </a:r>
          </a:p>
          <a:p>
            <a:r>
              <a:rPr lang="en-US" dirty="0"/>
              <a:t>25C: Energy Efficient Home Improvement</a:t>
            </a:r>
          </a:p>
          <a:p>
            <a:pPr lvl="1"/>
            <a:r>
              <a:rPr lang="en-US" dirty="0"/>
              <a:t>Max dollars (30%, up to $2000), no carryover</a:t>
            </a:r>
          </a:p>
          <a:p>
            <a:r>
              <a:rPr lang="en-US" dirty="0"/>
              <a:t>25D: Residential Clean Energy Credit</a:t>
            </a:r>
          </a:p>
          <a:p>
            <a:pPr lvl="1"/>
            <a:r>
              <a:rPr lang="en-US" dirty="0"/>
              <a:t>No max dollars (30%), can carry over unused credits</a:t>
            </a:r>
          </a:p>
        </p:txBody>
      </p:sp>
    </p:spTree>
    <p:extLst>
      <p:ext uri="{BB962C8B-B14F-4D97-AF65-F5344CB8AC3E}">
        <p14:creationId xmlns:p14="http://schemas.microsoft.com/office/powerpoint/2010/main" val="3692773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6034D-B2FA-180D-4430-5E01A1CAEE10}"/>
              </a:ext>
            </a:extLst>
          </p:cNvPr>
          <p:cNvSpPr>
            <a:spLocks noGrp="1"/>
          </p:cNvSpPr>
          <p:nvPr>
            <p:ph type="title"/>
          </p:nvPr>
        </p:nvSpPr>
        <p:spPr>
          <a:xfrm>
            <a:off x="258792" y="172993"/>
            <a:ext cx="11714672" cy="1124469"/>
          </a:xfrm>
        </p:spPr>
        <p:txBody>
          <a:bodyPr>
            <a:normAutofit fontScale="90000"/>
          </a:bodyPr>
          <a:lstStyle/>
          <a:p>
            <a:pPr algn="ctr"/>
            <a:r>
              <a:rPr lang="en-US" b="1" dirty="0">
                <a:solidFill>
                  <a:srgbClr val="00B050"/>
                </a:solidFill>
              </a:rPr>
              <a:t>2024 NJ Greenhouse Gas Emissions Inventory Report</a:t>
            </a:r>
            <a:br>
              <a:rPr lang="en-US" dirty="0">
                <a:solidFill>
                  <a:srgbClr val="00B050"/>
                </a:solidFill>
              </a:rPr>
            </a:br>
            <a:r>
              <a:rPr lang="en-US" sz="3100" dirty="0"/>
              <a:t>New Jersey Department of Environmental Protection</a:t>
            </a:r>
          </a:p>
        </p:txBody>
      </p:sp>
      <p:pic>
        <p:nvPicPr>
          <p:cNvPr id="5" name="Content Placeholder 4" descr="A graph with numbers and text&#10;&#10;Description automatically generated with medium confidence">
            <a:extLst>
              <a:ext uri="{FF2B5EF4-FFF2-40B4-BE49-F238E27FC236}">
                <a16:creationId xmlns:a16="http://schemas.microsoft.com/office/drawing/2014/main" id="{4C8A6CA6-1938-41CB-5209-1980AF6B698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91095" y="1297462"/>
            <a:ext cx="9009809" cy="5387545"/>
          </a:xfrm>
        </p:spPr>
      </p:pic>
    </p:spTree>
    <p:extLst>
      <p:ext uri="{BB962C8B-B14F-4D97-AF65-F5344CB8AC3E}">
        <p14:creationId xmlns:p14="http://schemas.microsoft.com/office/powerpoint/2010/main" val="115911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00" y="292609"/>
            <a:ext cx="11360800" cy="923299"/>
          </a:xfrm>
        </p:spPr>
        <p:txBody>
          <a:bodyPr/>
          <a:lstStyle/>
          <a:p>
            <a:r>
              <a:rPr lang="en-US" sz="4800" dirty="0"/>
              <a:t>IRA Rebates*</a:t>
            </a:r>
          </a:p>
        </p:txBody>
      </p:sp>
      <p:sp>
        <p:nvSpPr>
          <p:cNvPr id="3" name="Text Placeholder 2"/>
          <p:cNvSpPr>
            <a:spLocks noGrp="1"/>
          </p:cNvSpPr>
          <p:nvPr>
            <p:ph type="body" idx="1"/>
          </p:nvPr>
        </p:nvSpPr>
        <p:spPr>
          <a:xfrm>
            <a:off x="415600" y="1536633"/>
            <a:ext cx="11360800" cy="1786100"/>
          </a:xfrm>
        </p:spPr>
        <p:txBody>
          <a:bodyPr>
            <a:spAutoFit/>
          </a:bodyPr>
          <a:lstStyle/>
          <a:p>
            <a:pPr marL="101598" indent="0">
              <a:spcBef>
                <a:spcPts val="533"/>
              </a:spcBef>
              <a:spcAft>
                <a:spcPts val="533"/>
              </a:spcAft>
              <a:buNone/>
            </a:pPr>
            <a:r>
              <a:rPr lang="en-US" dirty="0"/>
              <a:t>Awaiting submission and approval of NJ plan</a:t>
            </a:r>
          </a:p>
          <a:p>
            <a:pPr lvl="1">
              <a:spcBef>
                <a:spcPts val="533"/>
              </a:spcBef>
              <a:spcAft>
                <a:spcPts val="533"/>
              </a:spcAft>
            </a:pPr>
            <a:r>
              <a:rPr lang="en-US" dirty="0"/>
              <a:t>NJ BPU proposal: only for multi-family buildings in low-income NJ neighborhoods (income &lt;80% of the area median income)</a:t>
            </a:r>
          </a:p>
        </p:txBody>
      </p:sp>
      <p:pic>
        <p:nvPicPr>
          <p:cNvPr id="4" name="Picture 3">
            <a:extLst>
              <a:ext uri="{FF2B5EF4-FFF2-40B4-BE49-F238E27FC236}">
                <a16:creationId xmlns:a16="http://schemas.microsoft.com/office/drawing/2014/main" id="{72FBFC77-CBBE-E951-150D-6FEBD29B5147}"/>
              </a:ext>
            </a:extLst>
          </p:cNvPr>
          <p:cNvPicPr>
            <a:picLocks noChangeAspect="1"/>
          </p:cNvPicPr>
          <p:nvPr/>
        </p:nvPicPr>
        <p:blipFill>
          <a:blip r:embed="rId3"/>
          <a:stretch>
            <a:fillRect/>
          </a:stretch>
        </p:blipFill>
        <p:spPr>
          <a:xfrm>
            <a:off x="1042543" y="3643458"/>
            <a:ext cx="8789715" cy="2060746"/>
          </a:xfrm>
          <a:prstGeom prst="rect">
            <a:avLst/>
          </a:prstGeom>
        </p:spPr>
      </p:pic>
      <p:sp>
        <p:nvSpPr>
          <p:cNvPr id="5" name="TextBox 4">
            <a:extLst>
              <a:ext uri="{FF2B5EF4-FFF2-40B4-BE49-F238E27FC236}">
                <a16:creationId xmlns:a16="http://schemas.microsoft.com/office/drawing/2014/main" id="{73F68448-B615-0086-50DF-C0418FB28BD3}"/>
              </a:ext>
            </a:extLst>
          </p:cNvPr>
          <p:cNvSpPr txBox="1"/>
          <p:nvPr/>
        </p:nvSpPr>
        <p:spPr>
          <a:xfrm>
            <a:off x="599768" y="6007510"/>
            <a:ext cx="10854813" cy="369332"/>
          </a:xfrm>
          <a:prstGeom prst="rect">
            <a:avLst/>
          </a:prstGeom>
          <a:noFill/>
        </p:spPr>
        <p:txBody>
          <a:bodyPr wrap="square" rtlCol="0">
            <a:spAutoFit/>
          </a:bodyPr>
          <a:lstStyle/>
          <a:p>
            <a:r>
              <a:rPr lang="en-US" i="1" dirty="0"/>
              <a:t>* Numbers are VERY uncertain, due to pending NJ BPU decisions and to possible national political changes</a:t>
            </a:r>
          </a:p>
        </p:txBody>
      </p:sp>
    </p:spTree>
    <p:extLst>
      <p:ext uri="{BB962C8B-B14F-4D97-AF65-F5344CB8AC3E}">
        <p14:creationId xmlns:p14="http://schemas.microsoft.com/office/powerpoint/2010/main" val="2316969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00CBA92-B9A1-2B82-1659-72E72BF6066C}"/>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F3FA96F-350A-03E9-A637-A5F1C0CB6E6C}"/>
              </a:ext>
            </a:extLst>
          </p:cNvPr>
          <p:cNvGraphicFramePr>
            <a:graphicFrameLocks noGrp="1"/>
          </p:cNvGraphicFramePr>
          <p:nvPr/>
        </p:nvGraphicFramePr>
        <p:xfrm>
          <a:off x="304800" y="591940"/>
          <a:ext cx="11582400" cy="6248400"/>
        </p:xfrm>
        <a:graphic>
          <a:graphicData uri="http://schemas.openxmlformats.org/drawingml/2006/table">
            <a:tbl>
              <a:tblPr firstRow="1" bandRow="1">
                <a:tableStyleId>{5C22544A-7EE6-4342-B048-85BDC9FD1C3A}</a:tableStyleId>
              </a:tblPr>
              <a:tblGrid>
                <a:gridCol w="3169920">
                  <a:extLst>
                    <a:ext uri="{9D8B030D-6E8A-4147-A177-3AD203B41FA5}">
                      <a16:colId xmlns:a16="http://schemas.microsoft.com/office/drawing/2014/main" val="882533286"/>
                    </a:ext>
                  </a:extLst>
                </a:gridCol>
                <a:gridCol w="2194560">
                  <a:extLst>
                    <a:ext uri="{9D8B030D-6E8A-4147-A177-3AD203B41FA5}">
                      <a16:colId xmlns:a16="http://schemas.microsoft.com/office/drawing/2014/main" val="191616840"/>
                    </a:ext>
                  </a:extLst>
                </a:gridCol>
                <a:gridCol w="2072640">
                  <a:extLst>
                    <a:ext uri="{9D8B030D-6E8A-4147-A177-3AD203B41FA5}">
                      <a16:colId xmlns:a16="http://schemas.microsoft.com/office/drawing/2014/main" val="684774569"/>
                    </a:ext>
                  </a:extLst>
                </a:gridCol>
                <a:gridCol w="2072640">
                  <a:extLst>
                    <a:ext uri="{9D8B030D-6E8A-4147-A177-3AD203B41FA5}">
                      <a16:colId xmlns:a16="http://schemas.microsoft.com/office/drawing/2014/main" val="1523162098"/>
                    </a:ext>
                  </a:extLst>
                </a:gridCol>
                <a:gridCol w="2072640">
                  <a:extLst>
                    <a:ext uri="{9D8B030D-6E8A-4147-A177-3AD203B41FA5}">
                      <a16:colId xmlns:a16="http://schemas.microsoft.com/office/drawing/2014/main" val="1178199441"/>
                    </a:ext>
                  </a:extLst>
                </a:gridCol>
              </a:tblGrid>
              <a:tr h="701040">
                <a:tc>
                  <a:txBody>
                    <a:bodyPr/>
                    <a:lstStyle/>
                    <a:p>
                      <a:endParaRPr lang="en-US" sz="1400" b="1"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tx1"/>
                          </a:solidFill>
                        </a:rPr>
                        <a:t>IRA rebate*</a:t>
                      </a:r>
                      <a:br>
                        <a:rPr lang="en-US" sz="1400" dirty="0">
                          <a:solidFill>
                            <a:schemeClr val="tx1"/>
                          </a:solidFill>
                        </a:rPr>
                      </a:br>
                      <a:r>
                        <a:rPr lang="en-US" sz="1200" dirty="0">
                          <a:solidFill>
                            <a:schemeClr val="tx1"/>
                          </a:solidFill>
                        </a:rPr>
                        <a:t>multi-family, low-income neighborhoods</a:t>
                      </a:r>
                      <a:endParaRPr lang="en-US" sz="1400"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39D5">
                        <a:alpha val="20000"/>
                      </a:srgbClr>
                    </a:solidFill>
                  </a:tcPr>
                </a:tc>
                <a:tc>
                  <a:txBody>
                    <a:bodyPr/>
                    <a:lstStyle/>
                    <a:p>
                      <a:pPr algn="ctr"/>
                      <a:r>
                        <a:rPr lang="en-US" sz="1400" dirty="0">
                          <a:solidFill>
                            <a:schemeClr val="tx1"/>
                          </a:solidFill>
                        </a:rPr>
                        <a:t>Utility rebate</a:t>
                      </a:r>
                    </a:p>
                    <a:p>
                      <a:pPr algn="ctr"/>
                      <a:r>
                        <a:rPr lang="en-US" sz="1400" dirty="0">
                          <a:solidFill>
                            <a:schemeClr val="tx1"/>
                          </a:solidFill>
                        </a:rPr>
                        <a:t>(proposed for 2025)</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EB53">
                        <a:alpha val="20000"/>
                      </a:srgbClr>
                    </a:solidFill>
                  </a:tcPr>
                </a:tc>
                <a:tc>
                  <a:txBody>
                    <a:bodyPr/>
                    <a:lstStyle/>
                    <a:p>
                      <a:pPr algn="ctr"/>
                      <a:r>
                        <a:rPr lang="en-US" sz="1400" dirty="0">
                          <a:solidFill>
                            <a:schemeClr val="tx1"/>
                          </a:solidFill>
                        </a:rPr>
                        <a:t>25C tax credit**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alpha val="20000"/>
                      </a:srgbClr>
                    </a:solidFill>
                  </a:tcPr>
                </a:tc>
                <a:tc>
                  <a:txBody>
                    <a:bodyPr/>
                    <a:lstStyle/>
                    <a:p>
                      <a:pPr algn="ctr"/>
                      <a:r>
                        <a:rPr lang="en-US" sz="1400" dirty="0">
                          <a:solidFill>
                            <a:schemeClr val="tx1"/>
                          </a:solidFill>
                        </a:rPr>
                        <a:t>25D tax credit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DE20E">
                        <a:alpha val="20000"/>
                      </a:srgbClr>
                    </a:solidFill>
                  </a:tcPr>
                </a:tc>
                <a:extLst>
                  <a:ext uri="{0D108BD9-81ED-4DB2-BD59-A6C34878D82A}">
                    <a16:rowId xmlns:a16="http://schemas.microsoft.com/office/drawing/2014/main" val="137180531"/>
                  </a:ext>
                </a:extLst>
              </a:tr>
              <a:tr h="335280">
                <a:tc>
                  <a:txBody>
                    <a:bodyPr/>
                    <a:lstStyle/>
                    <a:p>
                      <a:r>
                        <a:rPr lang="en-US" sz="1400" b="1" dirty="0">
                          <a:solidFill>
                            <a:schemeClr val="tx1"/>
                          </a:solidFill>
                        </a:rPr>
                        <a:t>Electrical wiring</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tx1"/>
                          </a:solidFill>
                        </a:rPr>
                        <a:t>100% to $2,500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39D5">
                        <a:alpha val="20000"/>
                      </a:srgbClr>
                    </a:solidFill>
                  </a:tcPr>
                </a:tc>
                <a:tc>
                  <a:txBody>
                    <a:bodyPr/>
                    <a:lstStyle/>
                    <a:p>
                      <a:pPr algn="ctr"/>
                      <a:endParaRPr lang="en-US" sz="1400"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705311"/>
                  </a:ext>
                </a:extLst>
              </a:tr>
              <a:tr h="335280">
                <a:tc>
                  <a:txBody>
                    <a:bodyPr/>
                    <a:lstStyle/>
                    <a:p>
                      <a:r>
                        <a:rPr lang="en-US" sz="1400" b="1" dirty="0">
                          <a:solidFill>
                            <a:schemeClr val="tx1"/>
                          </a:solidFill>
                        </a:rPr>
                        <a:t>Electrical panel</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tx1"/>
                          </a:solidFill>
                        </a:rPr>
                        <a:t>100% to $4,000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39D5">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tx1"/>
                          </a:solidFill>
                        </a:rPr>
                        <a:t>30% to $600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alpha val="20000"/>
                      </a:srgbClr>
                    </a:solidFill>
                  </a:tcPr>
                </a:tc>
                <a:tc>
                  <a:txBody>
                    <a:bodyPr/>
                    <a:lstStyle/>
                    <a:p>
                      <a:pPr algn="ctr"/>
                      <a:endParaRPr lang="en-US" sz="1400"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8300663"/>
                  </a:ext>
                </a:extLst>
              </a:tr>
              <a:tr h="33528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solidFill>
                            <a:schemeClr val="tx1"/>
                          </a:solidFill>
                        </a:rPr>
                        <a:t>Cold climate heat pump</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tx1"/>
                          </a:solidFill>
                        </a:rPr>
                        <a:t>100% to $8,000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39D5">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chemeClr val="tx1"/>
                          </a:solidFill>
                        </a:rPr>
                        <a:t>$2,000^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3EB53">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chemeClr val="tx1"/>
                          </a:solidFill>
                        </a:rPr>
                        <a:t>30% to $2,000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alpha val="20000"/>
                      </a:srgbClr>
                    </a:solidFill>
                  </a:tcPr>
                </a:tc>
                <a:tc>
                  <a:txBody>
                    <a:bodyPr/>
                    <a:lstStyle/>
                    <a:p>
                      <a:pPr algn="ctr"/>
                      <a:endParaRPr lang="en-US" sz="1400"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4108810"/>
                  </a:ext>
                </a:extLst>
              </a:tr>
              <a:tr h="335280">
                <a:tc>
                  <a:txBody>
                    <a:bodyPr/>
                    <a:lstStyle/>
                    <a:p>
                      <a:r>
                        <a:rPr lang="en-US" sz="1400" b="1" dirty="0">
                          <a:solidFill>
                            <a:schemeClr val="tx1"/>
                          </a:solidFill>
                        </a:rPr>
                        <a:t>Heat</a:t>
                      </a:r>
                      <a:r>
                        <a:rPr lang="en-US" sz="1400" b="1" baseline="0" dirty="0">
                          <a:solidFill>
                            <a:schemeClr val="tx1"/>
                          </a:solidFill>
                        </a:rPr>
                        <a:t> pump water heater</a:t>
                      </a:r>
                      <a:endParaRPr lang="en-US" sz="1400" b="1"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tx1"/>
                          </a:solidFill>
                        </a:rPr>
                        <a:t>100% to $1,750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39D5">
                        <a:alpha val="20000"/>
                      </a:srgbClr>
                    </a:solidFill>
                  </a:tcPr>
                </a:tc>
                <a:tc>
                  <a:txBody>
                    <a:bodyPr/>
                    <a:lstStyle/>
                    <a:p>
                      <a:pPr algn="ctr"/>
                      <a:r>
                        <a:rPr lang="en-US" sz="1400" dirty="0">
                          <a:solidFill>
                            <a:schemeClr val="tx1"/>
                          </a:solidFill>
                        </a:rPr>
                        <a:t>$750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3EB53">
                        <a:alpha val="20000"/>
                      </a:srgbClr>
                    </a:solidFill>
                  </a:tcPr>
                </a:tc>
                <a:tc>
                  <a:txBody>
                    <a:bodyPr/>
                    <a:lstStyle/>
                    <a:p>
                      <a:pPr algn="ctr"/>
                      <a:r>
                        <a:rPr lang="en-US" sz="1400" dirty="0">
                          <a:solidFill>
                            <a:schemeClr val="tx1"/>
                          </a:solidFill>
                        </a:rPr>
                        <a:t>30% to $2,000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alpha val="20000"/>
                      </a:srgbClr>
                    </a:solidFill>
                  </a:tcPr>
                </a:tc>
                <a:tc>
                  <a:txBody>
                    <a:bodyPr/>
                    <a:lstStyle/>
                    <a:p>
                      <a:pPr algn="ctr"/>
                      <a:endParaRPr lang="en-US" sz="1400"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8514842"/>
                  </a:ext>
                </a:extLst>
              </a:tr>
              <a:tr h="335280">
                <a:tc>
                  <a:txBody>
                    <a:bodyPr/>
                    <a:lstStyle/>
                    <a:p>
                      <a:r>
                        <a:rPr lang="en-US" sz="1400" b="1" dirty="0">
                          <a:solidFill>
                            <a:schemeClr val="tx1"/>
                          </a:solidFill>
                        </a:rPr>
                        <a:t>Heat pump clothes dryer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chemeClr val="tx1"/>
                          </a:solidFill>
                        </a:rPr>
                        <a:t>100% to $840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39D5">
                        <a:alpha val="20000"/>
                      </a:srgbClr>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chemeClr val="tx1"/>
                          </a:solidFill>
                        </a:rPr>
                        <a:t>$500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3EB53">
                        <a:alpha val="20000"/>
                      </a:srgbClr>
                    </a:solidFill>
                  </a:tcPr>
                </a:tc>
                <a:tc>
                  <a:txBody>
                    <a:bodyPr/>
                    <a:lstStyle/>
                    <a:p>
                      <a:pPr algn="ctr"/>
                      <a:endParaRPr lang="en-US" sz="1400"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0311321"/>
                  </a:ext>
                </a:extLst>
              </a:tr>
              <a:tr h="335280">
                <a:tc>
                  <a:txBody>
                    <a:bodyPr/>
                    <a:lstStyle/>
                    <a:p>
                      <a:r>
                        <a:rPr lang="en-US" sz="1400" b="1" dirty="0">
                          <a:solidFill>
                            <a:schemeClr val="tx1"/>
                          </a:solidFill>
                        </a:rPr>
                        <a:t>Electric/induction stove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tx1"/>
                          </a:solidFill>
                        </a:rPr>
                        <a:t>100% to $840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39D5">
                        <a:alpha val="20000"/>
                      </a:srgbClr>
                    </a:solidFill>
                  </a:tcPr>
                </a:tc>
                <a:tc>
                  <a:txBody>
                    <a:bodyPr/>
                    <a:lstStyle/>
                    <a:p>
                      <a:pPr algn="ctr"/>
                      <a:r>
                        <a:rPr lang="en-US" sz="1400" dirty="0">
                          <a:solidFill>
                            <a:schemeClr val="tx1"/>
                          </a:solidFill>
                        </a:rPr>
                        <a:t>$150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3EB53">
                        <a:alpha val="20000"/>
                      </a:srgbClr>
                    </a:solidFill>
                  </a:tcPr>
                </a:tc>
                <a:tc>
                  <a:txBody>
                    <a:bodyPr/>
                    <a:lstStyle/>
                    <a:p>
                      <a:pPr algn="ctr"/>
                      <a:endParaRPr lang="en-US" sz="1400"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9208139"/>
                  </a:ext>
                </a:extLst>
              </a:tr>
              <a:tr h="335280">
                <a:tc>
                  <a:txBody>
                    <a:bodyPr/>
                    <a:lstStyle/>
                    <a:p>
                      <a:r>
                        <a:rPr lang="en-US" sz="1400" b="1" dirty="0">
                          <a:solidFill>
                            <a:schemeClr val="tx1"/>
                          </a:solidFill>
                        </a:rPr>
                        <a:t>Ground source heat pump</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dirty="0">
                        <a:solidFill>
                          <a:schemeClr val="tx1"/>
                        </a:solidFill>
                        <a:latin typeface="+mn-lt"/>
                        <a:ea typeface="+mn-ea"/>
                        <a:cs typeface="+mn-cs"/>
                        <a:sym typeface="Aria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chemeClr val="tx1"/>
                          </a:solidFill>
                          <a:latin typeface="+mn-lt"/>
                          <a:ea typeface="+mn-ea"/>
                          <a:cs typeface="+mn-cs"/>
                          <a:sym typeface="Arial"/>
                        </a:rPr>
                        <a:t>$10,000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EB53">
                        <a:alpha val="20000"/>
                      </a:srgbClr>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dirty="0">
                        <a:solidFill>
                          <a:schemeClr val="tx1"/>
                        </a:solidFill>
                        <a:latin typeface="+mn-lt"/>
                        <a:ea typeface="+mn-ea"/>
                        <a:cs typeface="+mn-cs"/>
                        <a:sym typeface="Aria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chemeClr val="tx1"/>
                          </a:solidFill>
                          <a:latin typeface="+mn-lt"/>
                          <a:ea typeface="+mn-ea"/>
                          <a:cs typeface="+mn-cs"/>
                          <a:sym typeface="Arial"/>
                        </a:rPr>
                        <a:t>30% no $ limit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DE20E">
                        <a:alpha val="20000"/>
                      </a:srgbClr>
                    </a:solidFill>
                  </a:tcPr>
                </a:tc>
                <a:extLst>
                  <a:ext uri="{0D108BD9-81ED-4DB2-BD59-A6C34878D82A}">
                    <a16:rowId xmlns:a16="http://schemas.microsoft.com/office/drawing/2014/main" val="956439259"/>
                  </a:ext>
                </a:extLst>
              </a:tr>
              <a:tr h="335280">
                <a:tc>
                  <a:txBody>
                    <a:bodyPr/>
                    <a:lstStyle/>
                    <a:p>
                      <a:r>
                        <a:rPr lang="en-US" sz="1400" b="1" dirty="0">
                          <a:solidFill>
                            <a:schemeClr val="tx1"/>
                          </a:solidFill>
                        </a:rPr>
                        <a:t>Rooftop</a:t>
                      </a:r>
                      <a:r>
                        <a:rPr lang="en-US" sz="1400" b="1" baseline="0" dirty="0">
                          <a:solidFill>
                            <a:schemeClr val="tx1"/>
                          </a:solidFill>
                        </a:rPr>
                        <a:t> solar</a:t>
                      </a:r>
                      <a:endParaRPr lang="en-US" sz="1400" b="1"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dirty="0">
                        <a:solidFill>
                          <a:schemeClr val="tx1"/>
                        </a:solidFill>
                        <a:latin typeface="+mn-lt"/>
                        <a:ea typeface="+mn-ea"/>
                        <a:cs typeface="+mn-cs"/>
                        <a:sym typeface="Aria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dirty="0">
                        <a:solidFill>
                          <a:schemeClr val="tx1"/>
                        </a:solidFill>
                        <a:latin typeface="+mn-lt"/>
                        <a:ea typeface="+mn-ea"/>
                        <a:cs typeface="+mn-cs"/>
                        <a:sym typeface="Aria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dirty="0">
                        <a:solidFill>
                          <a:schemeClr val="tx1"/>
                        </a:solidFill>
                        <a:latin typeface="+mn-lt"/>
                        <a:ea typeface="+mn-ea"/>
                        <a:cs typeface="+mn-cs"/>
                        <a:sym typeface="Aria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chemeClr val="tx1"/>
                          </a:solidFill>
                          <a:latin typeface="+mn-lt"/>
                          <a:ea typeface="+mn-ea"/>
                          <a:cs typeface="+mn-cs"/>
                          <a:sym typeface="Arial"/>
                        </a:rPr>
                        <a:t>30% no $ limit^^^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DE20E">
                        <a:alpha val="20000"/>
                      </a:srgbClr>
                    </a:solidFill>
                  </a:tcPr>
                </a:tc>
                <a:extLst>
                  <a:ext uri="{0D108BD9-81ED-4DB2-BD59-A6C34878D82A}">
                    <a16:rowId xmlns:a16="http://schemas.microsoft.com/office/drawing/2014/main" val="37947222"/>
                  </a:ext>
                </a:extLst>
              </a:tr>
              <a:tr h="335280">
                <a:tc>
                  <a:txBody>
                    <a:bodyPr/>
                    <a:lstStyle/>
                    <a:p>
                      <a:r>
                        <a:rPr lang="en-US" sz="1400" b="1" dirty="0">
                          <a:solidFill>
                            <a:schemeClr val="tx1"/>
                          </a:solidFill>
                        </a:rPr>
                        <a:t>Battery</a:t>
                      </a:r>
                      <a:r>
                        <a:rPr lang="en-US" sz="1400" b="1" baseline="0" dirty="0">
                          <a:solidFill>
                            <a:schemeClr val="tx1"/>
                          </a:solidFill>
                        </a:rPr>
                        <a:t> storage</a:t>
                      </a:r>
                      <a:endParaRPr lang="en-US" sz="1400" b="1"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dirty="0">
                        <a:solidFill>
                          <a:schemeClr val="tx1"/>
                        </a:solidFill>
                        <a:latin typeface="+mn-lt"/>
                        <a:ea typeface="+mn-ea"/>
                        <a:cs typeface="+mn-cs"/>
                        <a:sym typeface="Aria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dirty="0">
                        <a:solidFill>
                          <a:schemeClr val="tx1"/>
                        </a:solidFill>
                        <a:latin typeface="+mn-lt"/>
                        <a:ea typeface="+mn-ea"/>
                        <a:cs typeface="+mn-cs"/>
                        <a:sym typeface="Aria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dirty="0">
                        <a:solidFill>
                          <a:schemeClr val="tx1"/>
                        </a:solidFill>
                        <a:latin typeface="+mn-lt"/>
                        <a:ea typeface="+mn-ea"/>
                        <a:cs typeface="+mn-cs"/>
                        <a:sym typeface="Aria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chemeClr val="tx1"/>
                          </a:solidFill>
                          <a:latin typeface="+mn-lt"/>
                          <a:ea typeface="+mn-ea"/>
                          <a:cs typeface="+mn-cs"/>
                          <a:sym typeface="Arial"/>
                        </a:rPr>
                        <a:t>30% no $ limit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DE20E">
                        <a:alpha val="20000"/>
                      </a:srgbClr>
                    </a:solidFill>
                  </a:tcPr>
                </a:tc>
                <a:extLst>
                  <a:ext uri="{0D108BD9-81ED-4DB2-BD59-A6C34878D82A}">
                    <a16:rowId xmlns:a16="http://schemas.microsoft.com/office/drawing/2014/main" val="1102387777"/>
                  </a:ext>
                </a:extLst>
              </a:tr>
              <a:tr h="335280">
                <a:tc>
                  <a:txBody>
                    <a:bodyPr/>
                    <a:lstStyle/>
                    <a:p>
                      <a:r>
                        <a:rPr lang="en-US" sz="1400" b="1" dirty="0">
                          <a:solidFill>
                            <a:schemeClr val="tx1"/>
                          </a:solidFill>
                        </a:rPr>
                        <a:t>Weatherization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tx1"/>
                          </a:solidFill>
                        </a:rPr>
                        <a:t>100% to $1,600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39D5">
                        <a:alpha val="20000"/>
                      </a:srgbClr>
                    </a:solidFill>
                  </a:tcPr>
                </a:tc>
                <a:tc>
                  <a:txBody>
                    <a:bodyPr/>
                    <a:lstStyle/>
                    <a:p>
                      <a:pPr algn="ctr"/>
                      <a:endParaRPr lang="en-US" sz="1400"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tx1"/>
                          </a:solidFill>
                        </a:rPr>
                        <a:t>30% to $1,200^^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alpha val="20000"/>
                      </a:srgbClr>
                    </a:solidFill>
                  </a:tcPr>
                </a:tc>
                <a:tc>
                  <a:txBody>
                    <a:bodyPr/>
                    <a:lstStyle/>
                    <a:p>
                      <a:pPr algn="ctr"/>
                      <a:endParaRPr lang="en-US" sz="1400"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2576754"/>
                  </a:ext>
                </a:extLst>
              </a:tr>
              <a:tr h="335280">
                <a:tc>
                  <a:txBody>
                    <a:bodyPr/>
                    <a:lstStyle/>
                    <a:p>
                      <a:r>
                        <a:rPr lang="en-US" sz="1400" b="1" dirty="0">
                          <a:solidFill>
                            <a:schemeClr val="tx1"/>
                          </a:solidFill>
                        </a:rPr>
                        <a:t>Increase house efficiency 20-35%</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chemeClr val="tx1"/>
                          </a:solidFill>
                          <a:latin typeface="+mn-lt"/>
                          <a:ea typeface="+mn-ea"/>
                          <a:cs typeface="+mn-cs"/>
                          <a:sym typeface="Arial"/>
                        </a:rPr>
                        <a:t>80% to $4,000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39D5">
                        <a:alpha val="20000"/>
                      </a:srgbClr>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dirty="0">
                        <a:solidFill>
                          <a:schemeClr val="tx1"/>
                        </a:solidFill>
                        <a:latin typeface="+mn-lt"/>
                        <a:ea typeface="+mn-ea"/>
                        <a:cs typeface="+mn-cs"/>
                        <a:sym typeface="Aria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dirty="0">
                        <a:solidFill>
                          <a:schemeClr val="tx1"/>
                        </a:solidFill>
                        <a:latin typeface="+mn-lt"/>
                        <a:ea typeface="+mn-ea"/>
                        <a:cs typeface="+mn-cs"/>
                        <a:sym typeface="Aria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dirty="0">
                        <a:solidFill>
                          <a:schemeClr val="tx1"/>
                        </a:solidFill>
                        <a:latin typeface="+mn-lt"/>
                        <a:ea typeface="+mn-ea"/>
                        <a:cs typeface="+mn-cs"/>
                        <a:sym typeface="Aria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4029280"/>
                  </a:ext>
                </a:extLst>
              </a:tr>
              <a:tr h="335280">
                <a:tc>
                  <a:txBody>
                    <a:bodyPr/>
                    <a:lstStyle/>
                    <a:p>
                      <a:r>
                        <a:rPr lang="en-US" sz="1400" b="1" dirty="0">
                          <a:solidFill>
                            <a:schemeClr val="tx1"/>
                          </a:solidFill>
                        </a:rPr>
                        <a:t>Increase house efficiency &gt; 35%</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chemeClr val="tx1"/>
                          </a:solidFill>
                          <a:latin typeface="+mn-lt"/>
                          <a:ea typeface="+mn-ea"/>
                          <a:cs typeface="+mn-cs"/>
                          <a:sym typeface="Arial"/>
                        </a:rPr>
                        <a:t>80% to $8,000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39D5">
                        <a:alpha val="20000"/>
                      </a:srgbClr>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dirty="0">
                        <a:solidFill>
                          <a:schemeClr val="tx1"/>
                        </a:solidFill>
                        <a:latin typeface="+mn-lt"/>
                        <a:ea typeface="+mn-ea"/>
                        <a:cs typeface="+mn-cs"/>
                        <a:sym typeface="Aria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dirty="0">
                        <a:solidFill>
                          <a:schemeClr val="tx1"/>
                        </a:solidFill>
                        <a:latin typeface="+mn-lt"/>
                        <a:ea typeface="+mn-ea"/>
                        <a:cs typeface="+mn-cs"/>
                        <a:sym typeface="Aria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dirty="0">
                        <a:solidFill>
                          <a:schemeClr val="tx1"/>
                        </a:solidFill>
                        <a:latin typeface="+mn-lt"/>
                        <a:ea typeface="+mn-ea"/>
                        <a:cs typeface="+mn-cs"/>
                        <a:sym typeface="Aria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4722954"/>
                  </a:ext>
                </a:extLst>
              </a:tr>
              <a:tr h="335280">
                <a:tc>
                  <a:txBody>
                    <a:bodyPr/>
                    <a:lstStyle/>
                    <a:p>
                      <a:r>
                        <a:rPr lang="en-US" sz="1400" b="1" dirty="0">
                          <a:solidFill>
                            <a:schemeClr val="tx1"/>
                          </a:solidFill>
                        </a:rPr>
                        <a:t>Increase house efficiency 5-32.5%</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dirty="0">
                        <a:solidFill>
                          <a:schemeClr val="tx1"/>
                        </a:solidFill>
                        <a:latin typeface="+mn-lt"/>
                        <a:ea typeface="+mn-ea"/>
                        <a:cs typeface="+mn-cs"/>
                        <a:sym typeface="Aria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chemeClr val="tx1"/>
                          </a:solidFill>
                          <a:latin typeface="+mn-lt"/>
                          <a:ea typeface="+mn-ea"/>
                          <a:cs typeface="+mn-cs"/>
                          <a:sym typeface="Arial"/>
                        </a:rPr>
                        <a:t>$2,000-$7,500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EB53">
                        <a:alpha val="20000"/>
                      </a:srgbClr>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dirty="0">
                        <a:solidFill>
                          <a:schemeClr val="tx1"/>
                        </a:solidFill>
                        <a:latin typeface="+mn-lt"/>
                        <a:ea typeface="+mn-ea"/>
                        <a:cs typeface="+mn-cs"/>
                        <a:sym typeface="Aria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dirty="0">
                        <a:solidFill>
                          <a:schemeClr val="tx1"/>
                        </a:solidFill>
                        <a:latin typeface="+mn-lt"/>
                        <a:ea typeface="+mn-ea"/>
                        <a:cs typeface="+mn-cs"/>
                        <a:sym typeface="Aria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7754560"/>
                  </a:ext>
                </a:extLst>
              </a:tr>
              <a:tr h="1188720">
                <a:tc gridSpan="5">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rgbClr val="000000"/>
                          </a:solidFill>
                          <a:effectLst/>
                          <a:latin typeface="Calibri"/>
                          <a:ea typeface="Times New Roman"/>
                          <a:cs typeface="Calibri"/>
                        </a:rPr>
                        <a:t>* $14,000 maximum rebate for the top 6</a:t>
                      </a:r>
                      <a:r>
                        <a:rPr lang="en-US" sz="1400" baseline="0" dirty="0">
                          <a:solidFill>
                            <a:srgbClr val="000000"/>
                          </a:solidFill>
                          <a:effectLst/>
                          <a:latin typeface="Calibri"/>
                          <a:ea typeface="Times New Roman"/>
                          <a:cs typeface="Calibri"/>
                        </a:rPr>
                        <a:t> items combined</a:t>
                      </a:r>
                      <a:r>
                        <a:rPr lang="en-US" sz="1400" dirty="0">
                          <a:solidFill>
                            <a:srgbClr val="000000"/>
                          </a:solidFill>
                          <a:effectLst/>
                          <a:latin typeface="Calibri"/>
                          <a:ea typeface="Times New Roman"/>
                          <a:cs typeface="Calibri"/>
                        </a:rPr>
                        <a:t> over the multi-year</a:t>
                      </a:r>
                      <a:r>
                        <a:rPr lang="en-US" sz="1400" baseline="0" dirty="0">
                          <a:solidFill>
                            <a:srgbClr val="000000"/>
                          </a:solidFill>
                          <a:effectLst/>
                          <a:latin typeface="Calibri"/>
                          <a:ea typeface="Times New Roman"/>
                          <a:cs typeface="Calibri"/>
                        </a:rPr>
                        <a:t> </a:t>
                      </a:r>
                      <a:r>
                        <a:rPr lang="en-US" sz="1400" dirty="0">
                          <a:solidFill>
                            <a:srgbClr val="000000"/>
                          </a:solidFill>
                          <a:effectLst/>
                          <a:latin typeface="Calibri"/>
                          <a:ea typeface="Times New Roman"/>
                          <a:cs typeface="Calibri"/>
                        </a:rPr>
                        <a:t>duration of the program</a:t>
                      </a:r>
                      <a:br>
                        <a:rPr lang="en-US" sz="1400" dirty="0">
                          <a:solidFill>
                            <a:srgbClr val="000000"/>
                          </a:solidFill>
                          <a:effectLst/>
                          <a:latin typeface="Calibri"/>
                          <a:ea typeface="Times New Roman"/>
                          <a:cs typeface="Calibri"/>
                        </a:rPr>
                      </a:br>
                      <a:r>
                        <a:rPr lang="en-US" sz="1400" dirty="0">
                          <a:solidFill>
                            <a:schemeClr val="tx1"/>
                          </a:solidFill>
                          <a:effectLst/>
                          <a:latin typeface="Calibri"/>
                          <a:ea typeface="Calibri"/>
                          <a:cs typeface="Times New Roman"/>
                        </a:rPr>
                        <a:t>** $2,000/year limit on heat pumps; $1,200/year limit on all other items combined</a:t>
                      </a:r>
                      <a:br>
                        <a:rPr lang="en-US" sz="1400" dirty="0">
                          <a:solidFill>
                            <a:schemeClr val="tx1"/>
                          </a:solidFill>
                          <a:effectLst/>
                          <a:latin typeface="Calibri"/>
                          <a:ea typeface="Calibri"/>
                          <a:cs typeface="Times New Roman"/>
                        </a:rPr>
                      </a:br>
                      <a:r>
                        <a:rPr lang="en-US" sz="1400" dirty="0">
                          <a:solidFill>
                            <a:schemeClr val="tx1"/>
                          </a:solidFill>
                          <a:effectLst/>
                          <a:latin typeface="Calibri"/>
                          <a:ea typeface="Calibri"/>
                          <a:cs typeface="Times New Roman"/>
                        </a:rPr>
                        <a:t>^ $750 for non-cold climate heat pump</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chemeClr val="tx1"/>
                          </a:solidFill>
                          <a:effectLst/>
                          <a:latin typeface="Calibri"/>
                          <a:ea typeface="Calibri"/>
                          <a:cs typeface="Times New Roman"/>
                        </a:rPr>
                        <a:t>^^ Includes replacing windows and doors and to $150 for home energy audit</a:t>
                      </a:r>
                      <a:br>
                        <a:rPr lang="en-US" sz="1400" dirty="0">
                          <a:solidFill>
                            <a:schemeClr val="tx1"/>
                          </a:solidFill>
                          <a:effectLst/>
                          <a:latin typeface="Calibri"/>
                          <a:ea typeface="Calibri"/>
                          <a:cs typeface="Times New Roman"/>
                        </a:rPr>
                      </a:br>
                      <a:r>
                        <a:rPr lang="en-US" sz="1400" dirty="0">
                          <a:solidFill>
                            <a:schemeClr val="tx1"/>
                          </a:solidFill>
                          <a:effectLst/>
                          <a:latin typeface="Calibri"/>
                          <a:ea typeface="Calibri"/>
                          <a:cs typeface="Times New Roman"/>
                        </a:rPr>
                        <a:t>^^^  Credit can also include any cost for electrical panel if needed</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050" b="0" i="0" u="none" strike="noStrike" cap="none" dirty="0">
                        <a:solidFill>
                          <a:schemeClr val="tx1"/>
                        </a:solidFill>
                        <a:latin typeface="+mn-lt"/>
                        <a:ea typeface="+mn-ea"/>
                        <a:cs typeface="+mn-cs"/>
                        <a:sym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050" b="0" i="0" u="none" strike="noStrike" cap="none" dirty="0">
                        <a:solidFill>
                          <a:schemeClr val="tx1"/>
                        </a:solidFill>
                        <a:latin typeface="+mn-lt"/>
                        <a:ea typeface="+mn-ea"/>
                        <a:cs typeface="+mn-cs"/>
                        <a:sym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EB53">
                        <a:alpha val="20000"/>
                      </a:srgbClr>
                    </a:solidFill>
                  </a:tcPr>
                </a:tc>
                <a:tc hMerge="1">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050" b="0" i="0" u="none" strike="noStrike" cap="none" dirty="0">
                        <a:solidFill>
                          <a:schemeClr val="tx1"/>
                        </a:solidFill>
                        <a:latin typeface="+mn-lt"/>
                        <a:ea typeface="+mn-ea"/>
                        <a:cs typeface="+mn-cs"/>
                        <a:sym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050" b="0" i="0" u="none" strike="noStrike" cap="none" dirty="0">
                        <a:solidFill>
                          <a:schemeClr val="tx1"/>
                        </a:solidFill>
                        <a:latin typeface="+mn-lt"/>
                        <a:ea typeface="+mn-ea"/>
                        <a:cs typeface="+mn-cs"/>
                        <a:sym typeface="Aria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7364559"/>
                  </a:ext>
                </a:extLst>
              </a:tr>
            </a:tbl>
          </a:graphicData>
        </a:graphic>
      </p:graphicFrame>
      <p:sp>
        <p:nvSpPr>
          <p:cNvPr id="6" name="Title 5">
            <a:extLst>
              <a:ext uri="{FF2B5EF4-FFF2-40B4-BE49-F238E27FC236}">
                <a16:creationId xmlns:a16="http://schemas.microsoft.com/office/drawing/2014/main" id="{6B793895-970C-C38A-6058-46759D93ABAD}"/>
              </a:ext>
            </a:extLst>
          </p:cNvPr>
          <p:cNvSpPr>
            <a:spLocks noGrp="1"/>
          </p:cNvSpPr>
          <p:nvPr>
            <p:ph type="title"/>
          </p:nvPr>
        </p:nvSpPr>
        <p:spPr>
          <a:xfrm>
            <a:off x="415600" y="22981"/>
            <a:ext cx="11360800" cy="595069"/>
          </a:xfrm>
        </p:spPr>
        <p:txBody>
          <a:bodyPr/>
          <a:lstStyle/>
          <a:p>
            <a:r>
              <a:rPr lang="en-US" sz="2667" dirty="0"/>
              <a:t>Financial Support: can combine rebates and take tax credit</a:t>
            </a:r>
          </a:p>
        </p:txBody>
      </p:sp>
    </p:spTree>
    <p:extLst>
      <p:ext uri="{BB962C8B-B14F-4D97-AF65-F5344CB8AC3E}">
        <p14:creationId xmlns:p14="http://schemas.microsoft.com/office/powerpoint/2010/main" val="113413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17341E3-BF5F-9BCF-74D2-334B764A4F8D}"/>
              </a:ext>
            </a:extLst>
          </p:cNvPr>
          <p:cNvGraphicFramePr>
            <a:graphicFrameLocks noGrp="1"/>
          </p:cNvGraphicFramePr>
          <p:nvPr>
            <p:extLst>
              <p:ext uri="{D42A27DB-BD31-4B8C-83A1-F6EECF244321}">
                <p14:modId xmlns:p14="http://schemas.microsoft.com/office/powerpoint/2010/main" val="264044082"/>
              </p:ext>
            </p:extLst>
          </p:nvPr>
        </p:nvGraphicFramePr>
        <p:xfrm>
          <a:off x="1402080" y="749180"/>
          <a:ext cx="9387840" cy="6096000"/>
        </p:xfrm>
        <a:graphic>
          <a:graphicData uri="http://schemas.openxmlformats.org/drawingml/2006/table">
            <a:tbl>
              <a:tblPr firstRow="1" bandRow="1">
                <a:tableStyleId>{5C22544A-7EE6-4342-B048-85BDC9FD1C3A}</a:tableStyleId>
              </a:tblPr>
              <a:tblGrid>
                <a:gridCol w="3169920">
                  <a:extLst>
                    <a:ext uri="{9D8B030D-6E8A-4147-A177-3AD203B41FA5}">
                      <a16:colId xmlns:a16="http://schemas.microsoft.com/office/drawing/2014/main" val="882533286"/>
                    </a:ext>
                  </a:extLst>
                </a:gridCol>
                <a:gridCol w="2072640">
                  <a:extLst>
                    <a:ext uri="{9D8B030D-6E8A-4147-A177-3AD203B41FA5}">
                      <a16:colId xmlns:a16="http://schemas.microsoft.com/office/drawing/2014/main" val="684774569"/>
                    </a:ext>
                  </a:extLst>
                </a:gridCol>
                <a:gridCol w="2072640">
                  <a:extLst>
                    <a:ext uri="{9D8B030D-6E8A-4147-A177-3AD203B41FA5}">
                      <a16:colId xmlns:a16="http://schemas.microsoft.com/office/drawing/2014/main" val="1523162098"/>
                    </a:ext>
                  </a:extLst>
                </a:gridCol>
                <a:gridCol w="2072640">
                  <a:extLst>
                    <a:ext uri="{9D8B030D-6E8A-4147-A177-3AD203B41FA5}">
                      <a16:colId xmlns:a16="http://schemas.microsoft.com/office/drawing/2014/main" val="1178199441"/>
                    </a:ext>
                  </a:extLst>
                </a:gridCol>
              </a:tblGrid>
              <a:tr h="548640">
                <a:tc>
                  <a:txBody>
                    <a:bodyPr/>
                    <a:lstStyle/>
                    <a:p>
                      <a:endParaRPr lang="en-US" sz="1400" b="1"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tx1"/>
                          </a:solidFill>
                        </a:rPr>
                        <a:t>Utility rebate</a:t>
                      </a:r>
                    </a:p>
                    <a:p>
                      <a:pPr algn="ctr"/>
                      <a:r>
                        <a:rPr lang="en-US" sz="1400" dirty="0">
                          <a:solidFill>
                            <a:schemeClr val="tx1"/>
                          </a:solidFill>
                        </a:rPr>
                        <a:t>(proposed for 2025)</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EB53">
                        <a:alpha val="20000"/>
                      </a:srgbClr>
                    </a:solidFill>
                  </a:tcPr>
                </a:tc>
                <a:tc>
                  <a:txBody>
                    <a:bodyPr/>
                    <a:lstStyle/>
                    <a:p>
                      <a:pPr algn="ctr"/>
                      <a:r>
                        <a:rPr lang="en-US" sz="1400" dirty="0">
                          <a:solidFill>
                            <a:schemeClr val="tx1"/>
                          </a:solidFill>
                        </a:rPr>
                        <a:t>25C tax credit**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alpha val="20000"/>
                      </a:srgbClr>
                    </a:solidFill>
                  </a:tcPr>
                </a:tc>
                <a:tc>
                  <a:txBody>
                    <a:bodyPr/>
                    <a:lstStyle/>
                    <a:p>
                      <a:pPr algn="ctr"/>
                      <a:r>
                        <a:rPr lang="en-US" sz="1400" dirty="0">
                          <a:solidFill>
                            <a:schemeClr val="tx1"/>
                          </a:solidFill>
                        </a:rPr>
                        <a:t>25D tax credit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DE20E">
                        <a:alpha val="20000"/>
                      </a:srgbClr>
                    </a:solidFill>
                  </a:tcPr>
                </a:tc>
                <a:extLst>
                  <a:ext uri="{0D108BD9-81ED-4DB2-BD59-A6C34878D82A}">
                    <a16:rowId xmlns:a16="http://schemas.microsoft.com/office/drawing/2014/main" val="137180531"/>
                  </a:ext>
                </a:extLst>
              </a:tr>
              <a:tr h="335280">
                <a:tc>
                  <a:txBody>
                    <a:bodyPr/>
                    <a:lstStyle/>
                    <a:p>
                      <a:r>
                        <a:rPr lang="en-US" sz="1400" b="1" dirty="0">
                          <a:solidFill>
                            <a:schemeClr val="tx1"/>
                          </a:solidFill>
                        </a:rPr>
                        <a:t>Electrical wiring</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705311"/>
                  </a:ext>
                </a:extLst>
              </a:tr>
              <a:tr h="335280">
                <a:tc>
                  <a:txBody>
                    <a:bodyPr/>
                    <a:lstStyle/>
                    <a:p>
                      <a:r>
                        <a:rPr lang="en-US" sz="1400" b="1" dirty="0">
                          <a:solidFill>
                            <a:schemeClr val="tx1"/>
                          </a:solidFill>
                        </a:rPr>
                        <a:t>Electrical panel</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tx1"/>
                          </a:solidFill>
                        </a:rPr>
                        <a:t>30% to $600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alpha val="20000"/>
                      </a:srgbClr>
                    </a:solidFill>
                  </a:tcPr>
                </a:tc>
                <a:tc>
                  <a:txBody>
                    <a:bodyPr/>
                    <a:lstStyle/>
                    <a:p>
                      <a:pPr algn="ctr"/>
                      <a:endParaRPr lang="en-US" sz="1400"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8300663"/>
                  </a:ext>
                </a:extLst>
              </a:tr>
              <a:tr h="335280">
                <a:tc>
                  <a:txBody>
                    <a:bodyPr/>
                    <a:lstStyle/>
                    <a:p>
                      <a:r>
                        <a:rPr lang="en-US" sz="1400" b="1" dirty="0">
                          <a:solidFill>
                            <a:schemeClr val="tx1"/>
                          </a:solidFill>
                        </a:rPr>
                        <a:t>Cold-climate heat pump^</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tx1"/>
                          </a:solidFill>
                        </a:rPr>
                        <a:t>$2,000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3EB53">
                        <a:alpha val="20000"/>
                      </a:srgbClr>
                    </a:solidFill>
                  </a:tcPr>
                </a:tc>
                <a:tc>
                  <a:txBody>
                    <a:bodyPr/>
                    <a:lstStyle/>
                    <a:p>
                      <a:pPr algn="ctr"/>
                      <a:r>
                        <a:rPr lang="en-US" sz="1400" dirty="0">
                          <a:solidFill>
                            <a:schemeClr val="tx1"/>
                          </a:solidFill>
                        </a:rPr>
                        <a:t>30% to $2,000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alpha val="20000"/>
                      </a:srgbClr>
                    </a:solidFill>
                  </a:tcPr>
                </a:tc>
                <a:tc>
                  <a:txBody>
                    <a:bodyPr/>
                    <a:lstStyle/>
                    <a:p>
                      <a:pPr algn="ctr"/>
                      <a:endParaRPr lang="en-US" sz="1400"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2768607"/>
                  </a:ext>
                </a:extLst>
              </a:tr>
              <a:tr h="335280">
                <a:tc>
                  <a:txBody>
                    <a:bodyPr/>
                    <a:lstStyle/>
                    <a:p>
                      <a:r>
                        <a:rPr lang="en-US" sz="1400" b="1" dirty="0">
                          <a:solidFill>
                            <a:schemeClr val="tx1"/>
                          </a:solidFill>
                        </a:rPr>
                        <a:t>Heat</a:t>
                      </a:r>
                      <a:r>
                        <a:rPr lang="en-US" sz="1400" b="1" baseline="0" dirty="0">
                          <a:solidFill>
                            <a:schemeClr val="tx1"/>
                          </a:solidFill>
                        </a:rPr>
                        <a:t> pump water heater</a:t>
                      </a:r>
                      <a:endParaRPr lang="en-US" sz="1400" b="1"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tx1"/>
                          </a:solidFill>
                        </a:rPr>
                        <a:t>$750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3EB53">
                        <a:alpha val="20000"/>
                      </a:srgbClr>
                    </a:solidFill>
                  </a:tcPr>
                </a:tc>
                <a:tc>
                  <a:txBody>
                    <a:bodyPr/>
                    <a:lstStyle/>
                    <a:p>
                      <a:pPr algn="ctr"/>
                      <a:r>
                        <a:rPr lang="en-US" sz="1400" dirty="0">
                          <a:solidFill>
                            <a:schemeClr val="tx1"/>
                          </a:solidFill>
                        </a:rPr>
                        <a:t>30% to $2,000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alpha val="20000"/>
                      </a:srgbClr>
                    </a:solidFill>
                  </a:tcPr>
                </a:tc>
                <a:tc>
                  <a:txBody>
                    <a:bodyPr/>
                    <a:lstStyle/>
                    <a:p>
                      <a:pPr algn="ctr"/>
                      <a:endParaRPr lang="en-US" sz="1400"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8514842"/>
                  </a:ext>
                </a:extLst>
              </a:tr>
              <a:tr h="335280">
                <a:tc>
                  <a:txBody>
                    <a:bodyPr/>
                    <a:lstStyle/>
                    <a:p>
                      <a:r>
                        <a:rPr lang="en-US" sz="1400" b="1" dirty="0">
                          <a:solidFill>
                            <a:schemeClr val="tx1"/>
                          </a:solidFill>
                        </a:rPr>
                        <a:t>Heat pump clothes dryer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chemeClr val="tx1"/>
                          </a:solidFill>
                        </a:rPr>
                        <a:t>$500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3EB53">
                        <a:alpha val="20000"/>
                      </a:srgbClr>
                    </a:solidFill>
                  </a:tcPr>
                </a:tc>
                <a:tc>
                  <a:txBody>
                    <a:bodyPr/>
                    <a:lstStyle/>
                    <a:p>
                      <a:pPr algn="ctr"/>
                      <a:endParaRPr lang="en-US" sz="1400"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0311321"/>
                  </a:ext>
                </a:extLst>
              </a:tr>
              <a:tr h="335280">
                <a:tc>
                  <a:txBody>
                    <a:bodyPr/>
                    <a:lstStyle/>
                    <a:p>
                      <a:r>
                        <a:rPr lang="en-US" sz="1400" b="1" dirty="0">
                          <a:solidFill>
                            <a:schemeClr val="tx1"/>
                          </a:solidFill>
                        </a:rPr>
                        <a:t>Electric/induction stove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tx1"/>
                          </a:solidFill>
                        </a:rPr>
                        <a:t>$150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3EB53">
                        <a:alpha val="20000"/>
                      </a:srgbClr>
                    </a:solidFill>
                  </a:tcPr>
                </a:tc>
                <a:tc>
                  <a:txBody>
                    <a:bodyPr/>
                    <a:lstStyle/>
                    <a:p>
                      <a:pPr algn="ctr"/>
                      <a:endParaRPr lang="en-US" sz="1400"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9208139"/>
                  </a:ext>
                </a:extLst>
              </a:tr>
              <a:tr h="335280">
                <a:tc>
                  <a:txBody>
                    <a:bodyPr/>
                    <a:lstStyle/>
                    <a:p>
                      <a:r>
                        <a:rPr lang="en-US" sz="1400" b="1" dirty="0">
                          <a:solidFill>
                            <a:schemeClr val="tx1"/>
                          </a:solidFill>
                        </a:rPr>
                        <a:t>Ground source heat pump</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chemeClr val="tx1"/>
                          </a:solidFill>
                          <a:latin typeface="+mn-lt"/>
                          <a:ea typeface="+mn-ea"/>
                          <a:cs typeface="+mn-cs"/>
                          <a:sym typeface="Arial"/>
                        </a:rPr>
                        <a:t>$10,000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EB53">
                        <a:alpha val="20000"/>
                      </a:srgbClr>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dirty="0">
                        <a:solidFill>
                          <a:schemeClr val="tx1"/>
                        </a:solidFill>
                        <a:latin typeface="+mn-lt"/>
                        <a:ea typeface="+mn-ea"/>
                        <a:cs typeface="+mn-cs"/>
                        <a:sym typeface="Aria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chemeClr val="tx1"/>
                          </a:solidFill>
                          <a:latin typeface="+mn-lt"/>
                          <a:ea typeface="+mn-ea"/>
                          <a:cs typeface="+mn-cs"/>
                          <a:sym typeface="Arial"/>
                        </a:rPr>
                        <a:t>30% no $ limit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DE20E">
                        <a:alpha val="20000"/>
                      </a:srgbClr>
                    </a:solidFill>
                  </a:tcPr>
                </a:tc>
                <a:extLst>
                  <a:ext uri="{0D108BD9-81ED-4DB2-BD59-A6C34878D82A}">
                    <a16:rowId xmlns:a16="http://schemas.microsoft.com/office/drawing/2014/main" val="956439259"/>
                  </a:ext>
                </a:extLst>
              </a:tr>
              <a:tr h="335280">
                <a:tc>
                  <a:txBody>
                    <a:bodyPr/>
                    <a:lstStyle/>
                    <a:p>
                      <a:r>
                        <a:rPr lang="en-US" sz="1400" b="1" dirty="0">
                          <a:solidFill>
                            <a:schemeClr val="tx1"/>
                          </a:solidFill>
                        </a:rPr>
                        <a:t>Rooftop</a:t>
                      </a:r>
                      <a:r>
                        <a:rPr lang="en-US" sz="1400" b="1" baseline="0" dirty="0">
                          <a:solidFill>
                            <a:schemeClr val="tx1"/>
                          </a:solidFill>
                        </a:rPr>
                        <a:t> solar</a:t>
                      </a:r>
                      <a:endParaRPr lang="en-US" sz="1400" b="1"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dirty="0">
                        <a:solidFill>
                          <a:schemeClr val="tx1"/>
                        </a:solidFill>
                        <a:latin typeface="+mn-lt"/>
                        <a:ea typeface="+mn-ea"/>
                        <a:cs typeface="+mn-cs"/>
                        <a:sym typeface="Aria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dirty="0">
                        <a:solidFill>
                          <a:schemeClr val="tx1"/>
                        </a:solidFill>
                        <a:latin typeface="+mn-lt"/>
                        <a:ea typeface="+mn-ea"/>
                        <a:cs typeface="+mn-cs"/>
                        <a:sym typeface="Aria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chemeClr val="tx1"/>
                          </a:solidFill>
                          <a:latin typeface="+mn-lt"/>
                          <a:ea typeface="+mn-ea"/>
                          <a:cs typeface="+mn-cs"/>
                          <a:sym typeface="Arial"/>
                        </a:rPr>
                        <a:t>30% no $ limit^^^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DE20E">
                        <a:alpha val="20000"/>
                      </a:srgbClr>
                    </a:solidFill>
                  </a:tcPr>
                </a:tc>
                <a:extLst>
                  <a:ext uri="{0D108BD9-81ED-4DB2-BD59-A6C34878D82A}">
                    <a16:rowId xmlns:a16="http://schemas.microsoft.com/office/drawing/2014/main" val="37947222"/>
                  </a:ext>
                </a:extLst>
              </a:tr>
              <a:tr h="335280">
                <a:tc>
                  <a:txBody>
                    <a:bodyPr/>
                    <a:lstStyle/>
                    <a:p>
                      <a:r>
                        <a:rPr lang="en-US" sz="1400" b="1" dirty="0">
                          <a:solidFill>
                            <a:schemeClr val="tx1"/>
                          </a:solidFill>
                        </a:rPr>
                        <a:t>Battery</a:t>
                      </a:r>
                      <a:r>
                        <a:rPr lang="en-US" sz="1400" b="1" baseline="0" dirty="0">
                          <a:solidFill>
                            <a:schemeClr val="tx1"/>
                          </a:solidFill>
                        </a:rPr>
                        <a:t> storage</a:t>
                      </a:r>
                      <a:endParaRPr lang="en-US" sz="1400" b="1"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dirty="0">
                        <a:solidFill>
                          <a:schemeClr val="tx1"/>
                        </a:solidFill>
                        <a:latin typeface="+mn-lt"/>
                        <a:ea typeface="+mn-ea"/>
                        <a:cs typeface="+mn-cs"/>
                        <a:sym typeface="Aria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dirty="0">
                        <a:solidFill>
                          <a:schemeClr val="tx1"/>
                        </a:solidFill>
                        <a:latin typeface="+mn-lt"/>
                        <a:ea typeface="+mn-ea"/>
                        <a:cs typeface="+mn-cs"/>
                        <a:sym typeface="Aria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chemeClr val="tx1"/>
                          </a:solidFill>
                          <a:latin typeface="+mn-lt"/>
                          <a:ea typeface="+mn-ea"/>
                          <a:cs typeface="+mn-cs"/>
                          <a:sym typeface="Arial"/>
                        </a:rPr>
                        <a:t>30% no $ limit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DE20E">
                        <a:alpha val="20000"/>
                      </a:srgbClr>
                    </a:solidFill>
                  </a:tcPr>
                </a:tc>
                <a:extLst>
                  <a:ext uri="{0D108BD9-81ED-4DB2-BD59-A6C34878D82A}">
                    <a16:rowId xmlns:a16="http://schemas.microsoft.com/office/drawing/2014/main" val="1102387777"/>
                  </a:ext>
                </a:extLst>
              </a:tr>
              <a:tr h="335280">
                <a:tc>
                  <a:txBody>
                    <a:bodyPr/>
                    <a:lstStyle/>
                    <a:p>
                      <a:r>
                        <a:rPr lang="en-US" sz="1400" b="1" dirty="0">
                          <a:solidFill>
                            <a:schemeClr val="tx1"/>
                          </a:solidFill>
                        </a:rPr>
                        <a:t>Weatherization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tx1"/>
                          </a:solidFill>
                        </a:rPr>
                        <a:t>30% to $1,200^^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alpha val="20000"/>
                      </a:srgbClr>
                    </a:solidFill>
                  </a:tcPr>
                </a:tc>
                <a:tc>
                  <a:txBody>
                    <a:bodyPr/>
                    <a:lstStyle/>
                    <a:p>
                      <a:pPr algn="ctr"/>
                      <a:endParaRPr lang="en-US" sz="1400"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2576754"/>
                  </a:ext>
                </a:extLst>
              </a:tr>
              <a:tr h="335280">
                <a:tc>
                  <a:txBody>
                    <a:bodyPr/>
                    <a:lstStyle/>
                    <a:p>
                      <a:r>
                        <a:rPr lang="en-US" sz="1400" b="1" dirty="0">
                          <a:solidFill>
                            <a:schemeClr val="tx1"/>
                          </a:solidFill>
                        </a:rPr>
                        <a:t>Increase house efficiency 20-35%</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dirty="0">
                        <a:solidFill>
                          <a:schemeClr val="tx1"/>
                        </a:solidFill>
                        <a:latin typeface="+mn-lt"/>
                        <a:ea typeface="+mn-ea"/>
                        <a:cs typeface="+mn-cs"/>
                        <a:sym typeface="Aria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dirty="0">
                        <a:solidFill>
                          <a:schemeClr val="tx1"/>
                        </a:solidFill>
                        <a:latin typeface="+mn-lt"/>
                        <a:ea typeface="+mn-ea"/>
                        <a:cs typeface="+mn-cs"/>
                        <a:sym typeface="Aria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dirty="0">
                        <a:solidFill>
                          <a:schemeClr val="tx1"/>
                        </a:solidFill>
                        <a:latin typeface="+mn-lt"/>
                        <a:ea typeface="+mn-ea"/>
                        <a:cs typeface="+mn-cs"/>
                        <a:sym typeface="Aria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4029280"/>
                  </a:ext>
                </a:extLst>
              </a:tr>
              <a:tr h="335280">
                <a:tc>
                  <a:txBody>
                    <a:bodyPr/>
                    <a:lstStyle/>
                    <a:p>
                      <a:r>
                        <a:rPr lang="en-US" sz="1400" b="1" dirty="0">
                          <a:solidFill>
                            <a:schemeClr val="tx1"/>
                          </a:solidFill>
                        </a:rPr>
                        <a:t>Increase house efficiency &gt; 35%</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dirty="0">
                        <a:solidFill>
                          <a:schemeClr val="tx1"/>
                        </a:solidFill>
                        <a:latin typeface="+mn-lt"/>
                        <a:ea typeface="+mn-ea"/>
                        <a:cs typeface="+mn-cs"/>
                        <a:sym typeface="Aria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dirty="0">
                        <a:solidFill>
                          <a:schemeClr val="tx1"/>
                        </a:solidFill>
                        <a:latin typeface="+mn-lt"/>
                        <a:ea typeface="+mn-ea"/>
                        <a:cs typeface="+mn-cs"/>
                        <a:sym typeface="Aria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dirty="0">
                        <a:solidFill>
                          <a:schemeClr val="tx1"/>
                        </a:solidFill>
                        <a:latin typeface="+mn-lt"/>
                        <a:ea typeface="+mn-ea"/>
                        <a:cs typeface="+mn-cs"/>
                        <a:sym typeface="Aria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4722954"/>
                  </a:ext>
                </a:extLst>
              </a:tr>
              <a:tr h="335280">
                <a:tc>
                  <a:txBody>
                    <a:bodyPr/>
                    <a:lstStyle/>
                    <a:p>
                      <a:r>
                        <a:rPr lang="en-US" sz="1400" b="1" dirty="0">
                          <a:solidFill>
                            <a:schemeClr val="tx1"/>
                          </a:solidFill>
                        </a:rPr>
                        <a:t>Increase house efficiency 5-32.5%</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chemeClr val="tx1"/>
                          </a:solidFill>
                          <a:latin typeface="+mn-lt"/>
                          <a:ea typeface="+mn-ea"/>
                          <a:cs typeface="+mn-cs"/>
                          <a:sym typeface="Arial"/>
                        </a:rPr>
                        <a:t>$2,000-$7,500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EB53">
                        <a:alpha val="20000"/>
                      </a:srgbClr>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dirty="0">
                        <a:solidFill>
                          <a:schemeClr val="tx1"/>
                        </a:solidFill>
                        <a:latin typeface="+mn-lt"/>
                        <a:ea typeface="+mn-ea"/>
                        <a:cs typeface="+mn-cs"/>
                        <a:sym typeface="Aria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dirty="0">
                        <a:solidFill>
                          <a:schemeClr val="tx1"/>
                        </a:solidFill>
                        <a:latin typeface="+mn-lt"/>
                        <a:ea typeface="+mn-ea"/>
                        <a:cs typeface="+mn-cs"/>
                        <a:sym typeface="Aria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7754560"/>
                  </a:ext>
                </a:extLst>
              </a:tr>
              <a:tr h="1188720">
                <a:tc gridSpan="4">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chemeClr val="tx1"/>
                          </a:solidFill>
                          <a:effectLst/>
                          <a:latin typeface="Calibri"/>
                          <a:ea typeface="Calibri"/>
                          <a:cs typeface="Times New Roman"/>
                        </a:rPr>
                        <a:t>** $2,000/year maximum rebate: heat pumps combined; $1,200/year all other items combined</a:t>
                      </a:r>
                      <a:br>
                        <a:rPr lang="en-US" sz="1400" dirty="0">
                          <a:solidFill>
                            <a:schemeClr val="tx1"/>
                          </a:solidFill>
                          <a:effectLst/>
                          <a:latin typeface="Calibri"/>
                          <a:ea typeface="Calibri"/>
                          <a:cs typeface="Times New Roman"/>
                        </a:rPr>
                      </a:br>
                      <a:r>
                        <a:rPr lang="en-US" sz="1400" dirty="0">
                          <a:solidFill>
                            <a:schemeClr val="tx1"/>
                          </a:solidFill>
                          <a:effectLst/>
                          <a:latin typeface="Calibri"/>
                          <a:ea typeface="Calibri"/>
                          <a:cs typeface="Times New Roman"/>
                        </a:rPr>
                        <a:t>^ $750 for a non-cold climate heat pump</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chemeClr val="tx1"/>
                          </a:solidFill>
                          <a:effectLst/>
                          <a:latin typeface="Calibri"/>
                          <a:ea typeface="Calibri"/>
                          <a:cs typeface="Times New Roman"/>
                        </a:rPr>
                        <a:t>^^ Includes replacing windows and doors and to $150 for home energy audit</a:t>
                      </a:r>
                      <a:br>
                        <a:rPr lang="en-US" sz="1400" dirty="0">
                          <a:solidFill>
                            <a:schemeClr val="tx1"/>
                          </a:solidFill>
                          <a:effectLst/>
                          <a:latin typeface="Calibri"/>
                          <a:ea typeface="Calibri"/>
                          <a:cs typeface="Times New Roman"/>
                        </a:rPr>
                      </a:br>
                      <a:r>
                        <a:rPr lang="en-US" sz="1400" dirty="0">
                          <a:solidFill>
                            <a:schemeClr val="tx1"/>
                          </a:solidFill>
                          <a:effectLst/>
                          <a:latin typeface="Calibri"/>
                          <a:ea typeface="Calibri"/>
                          <a:cs typeface="Times New Roman"/>
                        </a:rPr>
                        <a:t>^^^  Credit can also include any cost for electrical panel if needed</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050" b="0" i="0" u="none" strike="noStrike" cap="none" dirty="0">
                        <a:solidFill>
                          <a:schemeClr val="tx1"/>
                        </a:solidFill>
                        <a:latin typeface="+mn-lt"/>
                        <a:ea typeface="+mn-ea"/>
                        <a:cs typeface="+mn-cs"/>
                        <a:sym typeface="Aria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EB53">
                        <a:alpha val="20000"/>
                      </a:srgbClr>
                    </a:solidFill>
                  </a:tcPr>
                </a:tc>
                <a:tc hMerge="1">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050" b="0" i="0" u="none" strike="noStrike" cap="none" dirty="0">
                        <a:solidFill>
                          <a:schemeClr val="tx1"/>
                        </a:solidFill>
                        <a:latin typeface="+mn-lt"/>
                        <a:ea typeface="+mn-ea"/>
                        <a:cs typeface="+mn-cs"/>
                        <a:sym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050" b="0" i="0" u="none" strike="noStrike" cap="none" dirty="0">
                        <a:solidFill>
                          <a:schemeClr val="tx1"/>
                        </a:solidFill>
                        <a:latin typeface="+mn-lt"/>
                        <a:ea typeface="+mn-ea"/>
                        <a:cs typeface="+mn-cs"/>
                        <a:sym typeface="Aria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7364559"/>
                  </a:ext>
                </a:extLst>
              </a:tr>
            </a:tbl>
          </a:graphicData>
        </a:graphic>
      </p:graphicFrame>
      <p:sp>
        <p:nvSpPr>
          <p:cNvPr id="2" name="Title 5">
            <a:extLst>
              <a:ext uri="{FF2B5EF4-FFF2-40B4-BE49-F238E27FC236}">
                <a16:creationId xmlns:a16="http://schemas.microsoft.com/office/drawing/2014/main" id="{1D929FD3-87A7-EC5A-82E3-88375EE17D72}"/>
              </a:ext>
            </a:extLst>
          </p:cNvPr>
          <p:cNvSpPr>
            <a:spLocks noGrp="1"/>
          </p:cNvSpPr>
          <p:nvPr>
            <p:ph type="title"/>
          </p:nvPr>
        </p:nvSpPr>
        <p:spPr>
          <a:xfrm>
            <a:off x="415600" y="27820"/>
            <a:ext cx="11360800" cy="656549"/>
          </a:xfrm>
        </p:spPr>
        <p:txBody>
          <a:bodyPr/>
          <a:lstStyle/>
          <a:p>
            <a:r>
              <a:rPr lang="en-US" sz="2400" dirty="0"/>
              <a:t>Financial Support: excluding multi-family, low-income neighborhood rebates</a:t>
            </a:r>
          </a:p>
        </p:txBody>
      </p:sp>
      <p:sp>
        <p:nvSpPr>
          <p:cNvPr id="3" name="TextBox 2">
            <a:extLst>
              <a:ext uri="{FF2B5EF4-FFF2-40B4-BE49-F238E27FC236}">
                <a16:creationId xmlns:a16="http://schemas.microsoft.com/office/drawing/2014/main" id="{71279D85-DF79-9C7C-7D0D-163D719E0D6B}"/>
              </a:ext>
            </a:extLst>
          </p:cNvPr>
          <p:cNvSpPr txBox="1"/>
          <p:nvPr/>
        </p:nvSpPr>
        <p:spPr>
          <a:xfrm>
            <a:off x="275303" y="947893"/>
            <a:ext cx="953729" cy="2677656"/>
          </a:xfrm>
          <a:prstGeom prst="rect">
            <a:avLst/>
          </a:prstGeom>
          <a:noFill/>
        </p:spPr>
        <p:txBody>
          <a:bodyPr wrap="square" rtlCol="0">
            <a:spAutoFit/>
          </a:bodyPr>
          <a:lstStyle/>
          <a:p>
            <a:r>
              <a:rPr lang="en-US" sz="1200" dirty="0"/>
              <a:t>* Numbers are VERY uncertain, due to pending NJ BPU decisions and to possible national political changes, talk to your coach</a:t>
            </a:r>
          </a:p>
        </p:txBody>
      </p:sp>
    </p:spTree>
    <p:extLst>
      <p:ext uri="{BB962C8B-B14F-4D97-AF65-F5344CB8AC3E}">
        <p14:creationId xmlns:p14="http://schemas.microsoft.com/office/powerpoint/2010/main" val="3491978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9B68D-DF04-725E-1321-D8CDC4AE889A}"/>
              </a:ext>
            </a:extLst>
          </p:cNvPr>
          <p:cNvSpPr>
            <a:spLocks noGrp="1"/>
          </p:cNvSpPr>
          <p:nvPr>
            <p:ph type="title"/>
          </p:nvPr>
        </p:nvSpPr>
        <p:spPr>
          <a:xfrm>
            <a:off x="838200" y="365126"/>
            <a:ext cx="10515600" cy="668512"/>
          </a:xfrm>
        </p:spPr>
        <p:txBody>
          <a:bodyPr>
            <a:normAutofit fontScale="90000"/>
          </a:bodyPr>
          <a:lstStyle/>
          <a:p>
            <a:r>
              <a:rPr lang="en-US" dirty="0"/>
              <a:t>IRA – Federal Energy Rebates (Now)</a:t>
            </a:r>
          </a:p>
        </p:txBody>
      </p:sp>
      <p:sp>
        <p:nvSpPr>
          <p:cNvPr id="3" name="Content Placeholder 2">
            <a:extLst>
              <a:ext uri="{FF2B5EF4-FFF2-40B4-BE49-F238E27FC236}">
                <a16:creationId xmlns:a16="http://schemas.microsoft.com/office/drawing/2014/main" id="{873743B1-3781-BC8A-CA5B-04190CD8CD89}"/>
              </a:ext>
            </a:extLst>
          </p:cNvPr>
          <p:cNvSpPr>
            <a:spLocks noGrp="1"/>
          </p:cNvSpPr>
          <p:nvPr>
            <p:ph idx="1"/>
          </p:nvPr>
        </p:nvSpPr>
        <p:spPr>
          <a:xfrm>
            <a:off x="838200" y="1033637"/>
            <a:ext cx="10515600" cy="5143326"/>
          </a:xfrm>
        </p:spPr>
        <p:txBody>
          <a:bodyPr/>
          <a:lstStyle/>
          <a:p>
            <a:r>
              <a:rPr lang="en-US" dirty="0"/>
              <a:t>Also called HOMES or HER (Home Efficiency Rebate)</a:t>
            </a:r>
          </a:p>
          <a:p>
            <a:r>
              <a:rPr lang="en-US" dirty="0"/>
              <a:t>Income-dependent</a:t>
            </a:r>
          </a:p>
          <a:p>
            <a:r>
              <a:rPr lang="en-US" dirty="0"/>
              <a:t>Single energy-efficient project, e.g. weatherization</a:t>
            </a:r>
          </a:p>
        </p:txBody>
      </p:sp>
      <p:pic>
        <p:nvPicPr>
          <p:cNvPr id="5" name="Picture 4">
            <a:extLst>
              <a:ext uri="{FF2B5EF4-FFF2-40B4-BE49-F238E27FC236}">
                <a16:creationId xmlns:a16="http://schemas.microsoft.com/office/drawing/2014/main" id="{83DFBE46-9A93-E49C-A181-8A1933CE5033}"/>
              </a:ext>
            </a:extLst>
          </p:cNvPr>
          <p:cNvPicPr>
            <a:picLocks noChangeAspect="1"/>
          </p:cNvPicPr>
          <p:nvPr/>
        </p:nvPicPr>
        <p:blipFill>
          <a:blip r:embed="rId3"/>
          <a:stretch>
            <a:fillRect/>
          </a:stretch>
        </p:blipFill>
        <p:spPr>
          <a:xfrm>
            <a:off x="1111368" y="2574927"/>
            <a:ext cx="8789715" cy="2060746"/>
          </a:xfrm>
          <a:prstGeom prst="rect">
            <a:avLst/>
          </a:prstGeom>
        </p:spPr>
      </p:pic>
      <p:sp>
        <p:nvSpPr>
          <p:cNvPr id="6" name="TextBox 5">
            <a:extLst>
              <a:ext uri="{FF2B5EF4-FFF2-40B4-BE49-F238E27FC236}">
                <a16:creationId xmlns:a16="http://schemas.microsoft.com/office/drawing/2014/main" id="{7247AA7E-1635-555A-FC47-341F59594BC6}"/>
              </a:ext>
            </a:extLst>
          </p:cNvPr>
          <p:cNvSpPr txBox="1"/>
          <p:nvPr/>
        </p:nvSpPr>
        <p:spPr>
          <a:xfrm>
            <a:off x="1474839" y="6400800"/>
            <a:ext cx="9979742" cy="369332"/>
          </a:xfrm>
          <a:prstGeom prst="rect">
            <a:avLst/>
          </a:prstGeom>
          <a:noFill/>
        </p:spPr>
        <p:txBody>
          <a:bodyPr wrap="square" rtlCol="0">
            <a:spAutoFit/>
          </a:bodyPr>
          <a:lstStyle/>
          <a:p>
            <a:r>
              <a:rPr lang="en-US" dirty="0"/>
              <a:t>Income from https://www.huduser.gov/portal/datasets/il/il2023/2023summary.odn</a:t>
            </a:r>
          </a:p>
        </p:txBody>
      </p:sp>
      <p:pic>
        <p:nvPicPr>
          <p:cNvPr id="8" name="Picture 7">
            <a:extLst>
              <a:ext uri="{FF2B5EF4-FFF2-40B4-BE49-F238E27FC236}">
                <a16:creationId xmlns:a16="http://schemas.microsoft.com/office/drawing/2014/main" id="{E90E8617-D54F-3163-0DCF-DA0A7EF98929}"/>
              </a:ext>
            </a:extLst>
          </p:cNvPr>
          <p:cNvPicPr>
            <a:picLocks noChangeAspect="1"/>
          </p:cNvPicPr>
          <p:nvPr/>
        </p:nvPicPr>
        <p:blipFill>
          <a:blip r:embed="rId4"/>
          <a:stretch>
            <a:fillRect/>
          </a:stretch>
        </p:blipFill>
        <p:spPr>
          <a:xfrm>
            <a:off x="2015935" y="4715716"/>
            <a:ext cx="6941251" cy="1144647"/>
          </a:xfrm>
          <a:prstGeom prst="rect">
            <a:avLst/>
          </a:prstGeom>
        </p:spPr>
      </p:pic>
      <p:sp>
        <p:nvSpPr>
          <p:cNvPr id="9" name="TextBox 8">
            <a:extLst>
              <a:ext uri="{FF2B5EF4-FFF2-40B4-BE49-F238E27FC236}">
                <a16:creationId xmlns:a16="http://schemas.microsoft.com/office/drawing/2014/main" id="{AE374BB9-D809-12B3-54E0-4FF5C074C237}"/>
              </a:ext>
            </a:extLst>
          </p:cNvPr>
          <p:cNvSpPr txBox="1"/>
          <p:nvPr/>
        </p:nvSpPr>
        <p:spPr>
          <a:xfrm>
            <a:off x="599768" y="6007510"/>
            <a:ext cx="10854813" cy="369332"/>
          </a:xfrm>
          <a:prstGeom prst="rect">
            <a:avLst/>
          </a:prstGeom>
          <a:noFill/>
        </p:spPr>
        <p:txBody>
          <a:bodyPr wrap="square" rtlCol="0">
            <a:spAutoFit/>
          </a:bodyPr>
          <a:lstStyle/>
          <a:p>
            <a:r>
              <a:rPr lang="en-US" i="1" dirty="0"/>
              <a:t>* Numbers are VERY uncertain, due to pending NJ BPU decisions and to possible national political changes</a:t>
            </a:r>
          </a:p>
        </p:txBody>
      </p:sp>
    </p:spTree>
    <p:extLst>
      <p:ext uri="{BB962C8B-B14F-4D97-AF65-F5344CB8AC3E}">
        <p14:creationId xmlns:p14="http://schemas.microsoft.com/office/powerpoint/2010/main" val="3941110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B2B4B-C26F-69A5-874D-FEF28478ECB5}"/>
              </a:ext>
            </a:extLst>
          </p:cNvPr>
          <p:cNvSpPr>
            <a:spLocks noGrp="1"/>
          </p:cNvSpPr>
          <p:nvPr>
            <p:ph type="title"/>
          </p:nvPr>
        </p:nvSpPr>
        <p:spPr>
          <a:xfrm>
            <a:off x="838200" y="176805"/>
            <a:ext cx="10515600" cy="1513883"/>
          </a:xfrm>
        </p:spPr>
        <p:txBody>
          <a:bodyPr>
            <a:normAutofit fontScale="90000"/>
          </a:bodyPr>
          <a:lstStyle/>
          <a:p>
            <a:r>
              <a:rPr lang="en-US" dirty="0"/>
              <a:t>IRA- Federal Home Electrification and Appliance Rebate (HEEHRA/HEAR)</a:t>
            </a:r>
            <a:br>
              <a:rPr lang="en-US" dirty="0"/>
            </a:br>
            <a:r>
              <a:rPr lang="en-US" dirty="0">
                <a:solidFill>
                  <a:srgbClr val="FF0000"/>
                </a:solidFill>
              </a:rPr>
              <a:t>Waiting for federal approval of NJ Rebates in 2025</a:t>
            </a:r>
          </a:p>
        </p:txBody>
      </p:sp>
      <p:sp>
        <p:nvSpPr>
          <p:cNvPr id="3" name="Content Placeholder 2">
            <a:extLst>
              <a:ext uri="{FF2B5EF4-FFF2-40B4-BE49-F238E27FC236}">
                <a16:creationId xmlns:a16="http://schemas.microsoft.com/office/drawing/2014/main" id="{B5B730B8-67EF-46D9-6E25-E34613EDB96F}"/>
              </a:ext>
            </a:extLst>
          </p:cNvPr>
          <p:cNvSpPr>
            <a:spLocks noGrp="1"/>
          </p:cNvSpPr>
          <p:nvPr>
            <p:ph idx="1"/>
          </p:nvPr>
        </p:nvSpPr>
        <p:spPr/>
        <p:txBody>
          <a:bodyPr>
            <a:normAutofit/>
          </a:bodyPr>
          <a:lstStyle/>
          <a:p>
            <a:r>
              <a:rPr lang="en-US" sz="2000" dirty="0"/>
              <a:t>Discounts for items that replace fossil fuel appliances</a:t>
            </a:r>
          </a:p>
          <a:p>
            <a:r>
              <a:rPr lang="en-US" sz="2000" dirty="0"/>
              <a:t>Available only to low-to-moderate income households</a:t>
            </a:r>
          </a:p>
        </p:txBody>
      </p:sp>
      <p:pic>
        <p:nvPicPr>
          <p:cNvPr id="7" name="Picture 6">
            <a:extLst>
              <a:ext uri="{FF2B5EF4-FFF2-40B4-BE49-F238E27FC236}">
                <a16:creationId xmlns:a16="http://schemas.microsoft.com/office/drawing/2014/main" id="{0BCBE9B8-4C6B-485D-D6B7-3AEC8AA3D159}"/>
              </a:ext>
            </a:extLst>
          </p:cNvPr>
          <p:cNvPicPr>
            <a:picLocks noChangeAspect="1"/>
          </p:cNvPicPr>
          <p:nvPr/>
        </p:nvPicPr>
        <p:blipFill>
          <a:blip r:embed="rId3"/>
          <a:stretch>
            <a:fillRect/>
          </a:stretch>
        </p:blipFill>
        <p:spPr>
          <a:xfrm>
            <a:off x="2261207" y="2789608"/>
            <a:ext cx="7423567" cy="3688585"/>
          </a:xfrm>
          <a:prstGeom prst="rect">
            <a:avLst/>
          </a:prstGeom>
        </p:spPr>
      </p:pic>
      <p:sp>
        <p:nvSpPr>
          <p:cNvPr id="8" name="TextBox 7">
            <a:extLst>
              <a:ext uri="{FF2B5EF4-FFF2-40B4-BE49-F238E27FC236}">
                <a16:creationId xmlns:a16="http://schemas.microsoft.com/office/drawing/2014/main" id="{7F594B98-C9A7-BD4F-A891-A1C58A4542D1}"/>
              </a:ext>
            </a:extLst>
          </p:cNvPr>
          <p:cNvSpPr txBox="1"/>
          <p:nvPr/>
        </p:nvSpPr>
        <p:spPr>
          <a:xfrm>
            <a:off x="668593" y="6478193"/>
            <a:ext cx="10854813" cy="369332"/>
          </a:xfrm>
          <a:prstGeom prst="rect">
            <a:avLst/>
          </a:prstGeom>
          <a:noFill/>
        </p:spPr>
        <p:txBody>
          <a:bodyPr wrap="square" rtlCol="0">
            <a:spAutoFit/>
          </a:bodyPr>
          <a:lstStyle/>
          <a:p>
            <a:r>
              <a:rPr lang="en-US" i="1" dirty="0"/>
              <a:t>* Numbers are VERY uncertain, due to pending NJ BPU decisions and to possible national political changes</a:t>
            </a:r>
          </a:p>
        </p:txBody>
      </p:sp>
    </p:spTree>
    <p:extLst>
      <p:ext uri="{BB962C8B-B14F-4D97-AF65-F5344CB8AC3E}">
        <p14:creationId xmlns:p14="http://schemas.microsoft.com/office/powerpoint/2010/main" val="2667348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AA419-48F2-B04E-A4A6-9D6AD21933AC}"/>
              </a:ext>
            </a:extLst>
          </p:cNvPr>
          <p:cNvSpPr>
            <a:spLocks noGrp="1"/>
          </p:cNvSpPr>
          <p:nvPr>
            <p:ph type="title"/>
          </p:nvPr>
        </p:nvSpPr>
        <p:spPr/>
        <p:txBody>
          <a:bodyPr/>
          <a:lstStyle/>
          <a:p>
            <a:r>
              <a:rPr lang="en-US" dirty="0"/>
              <a:t>Utilities</a:t>
            </a:r>
          </a:p>
        </p:txBody>
      </p:sp>
      <p:sp>
        <p:nvSpPr>
          <p:cNvPr id="3" name="Content Placeholder 2">
            <a:extLst>
              <a:ext uri="{FF2B5EF4-FFF2-40B4-BE49-F238E27FC236}">
                <a16:creationId xmlns:a16="http://schemas.microsoft.com/office/drawing/2014/main" id="{E9DAB458-09F5-D357-3D77-A5C02AFD4899}"/>
              </a:ext>
            </a:extLst>
          </p:cNvPr>
          <p:cNvSpPr>
            <a:spLocks noGrp="1"/>
          </p:cNvSpPr>
          <p:nvPr>
            <p:ph idx="1"/>
          </p:nvPr>
        </p:nvSpPr>
        <p:spPr/>
        <p:txBody>
          <a:bodyPr/>
          <a:lstStyle/>
          <a:p>
            <a:r>
              <a:rPr lang="en-US" dirty="0"/>
              <a:t>Check for low- or zero-interest loans</a:t>
            </a:r>
          </a:p>
          <a:p>
            <a:r>
              <a:rPr lang="en-US" dirty="0"/>
              <a:t>Check for posted sales on energy efficient equipment like smart thermostats, LEDs, etc.</a:t>
            </a:r>
          </a:p>
        </p:txBody>
      </p:sp>
    </p:spTree>
    <p:extLst>
      <p:ext uri="{BB962C8B-B14F-4D97-AF65-F5344CB8AC3E}">
        <p14:creationId xmlns:p14="http://schemas.microsoft.com/office/powerpoint/2010/main" val="1539378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E7215-D5E9-6F54-8F69-3BDD96FD12B0}"/>
              </a:ext>
            </a:extLst>
          </p:cNvPr>
          <p:cNvSpPr>
            <a:spLocks noGrp="1"/>
          </p:cNvSpPr>
          <p:nvPr>
            <p:ph type="title"/>
          </p:nvPr>
        </p:nvSpPr>
        <p:spPr>
          <a:xfrm>
            <a:off x="300914" y="1047750"/>
            <a:ext cx="2864498" cy="3676649"/>
          </a:xfrm>
        </p:spPr>
        <p:txBody>
          <a:bodyPr>
            <a:normAutofit/>
          </a:bodyPr>
          <a:lstStyle/>
          <a:p>
            <a:r>
              <a:rPr lang="en-US" dirty="0"/>
              <a:t>Federal, State, Utility</a:t>
            </a:r>
            <a:br>
              <a:rPr lang="en-US" dirty="0"/>
            </a:br>
            <a:r>
              <a:rPr lang="en-US" dirty="0"/>
              <a:t>Financing Summary</a:t>
            </a:r>
          </a:p>
        </p:txBody>
      </p:sp>
      <p:sp>
        <p:nvSpPr>
          <p:cNvPr id="3" name="Content Placeholder 2">
            <a:extLst>
              <a:ext uri="{FF2B5EF4-FFF2-40B4-BE49-F238E27FC236}">
                <a16:creationId xmlns:a16="http://schemas.microsoft.com/office/drawing/2014/main" id="{2A617A93-18E0-737B-EB25-8E3EE2100727}"/>
              </a:ext>
            </a:extLst>
          </p:cNvPr>
          <p:cNvSpPr>
            <a:spLocks noGrp="1"/>
          </p:cNvSpPr>
          <p:nvPr>
            <p:ph idx="1"/>
          </p:nvPr>
        </p:nvSpPr>
        <p:spPr>
          <a:xfrm>
            <a:off x="2905125" y="244475"/>
            <a:ext cx="9153525" cy="803275"/>
          </a:xfrm>
        </p:spPr>
        <p:txBody>
          <a:bodyPr>
            <a:normAutofit/>
          </a:bodyPr>
          <a:lstStyle/>
          <a:p>
            <a:r>
              <a:rPr lang="en-US" sz="1700" dirty="0"/>
              <a:t>Miller’s Google Doc which includes utility info: </a:t>
            </a:r>
            <a:r>
              <a:rPr lang="en-US" sz="1700" dirty="0">
                <a:hlinkClick r:id="rId3"/>
              </a:rPr>
              <a:t>https://docs.google.com/document/d/10vSXEtbjYZ3fBYhZbBahOLVxXrn82QKHkJGHGTRnvyg/edit</a:t>
            </a:r>
            <a:endParaRPr lang="en-US" sz="1700" dirty="0"/>
          </a:p>
          <a:p>
            <a:endParaRPr lang="en-US" dirty="0"/>
          </a:p>
          <a:p>
            <a:endParaRPr lang="en-US" dirty="0"/>
          </a:p>
        </p:txBody>
      </p:sp>
      <p:pic>
        <p:nvPicPr>
          <p:cNvPr id="5" name="Picture 4">
            <a:extLst>
              <a:ext uri="{FF2B5EF4-FFF2-40B4-BE49-F238E27FC236}">
                <a16:creationId xmlns:a16="http://schemas.microsoft.com/office/drawing/2014/main" id="{EA841863-4854-90A7-0098-F42ACB8D413C}"/>
              </a:ext>
            </a:extLst>
          </p:cNvPr>
          <p:cNvPicPr>
            <a:picLocks noChangeAspect="1"/>
          </p:cNvPicPr>
          <p:nvPr/>
        </p:nvPicPr>
        <p:blipFill>
          <a:blip r:embed="rId4"/>
          <a:stretch>
            <a:fillRect/>
          </a:stretch>
        </p:blipFill>
        <p:spPr>
          <a:xfrm>
            <a:off x="3593839" y="838759"/>
            <a:ext cx="7954347" cy="5774766"/>
          </a:xfrm>
          <a:prstGeom prst="rect">
            <a:avLst/>
          </a:prstGeom>
        </p:spPr>
      </p:pic>
    </p:spTree>
    <p:extLst>
      <p:ext uri="{BB962C8B-B14F-4D97-AF65-F5344CB8AC3E}">
        <p14:creationId xmlns:p14="http://schemas.microsoft.com/office/powerpoint/2010/main" val="2508554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E7215-D5E9-6F54-8F69-3BDD96FD12B0}"/>
              </a:ext>
            </a:extLst>
          </p:cNvPr>
          <p:cNvSpPr>
            <a:spLocks noGrp="1"/>
          </p:cNvSpPr>
          <p:nvPr>
            <p:ph type="title"/>
          </p:nvPr>
        </p:nvSpPr>
        <p:spPr>
          <a:xfrm>
            <a:off x="367589" y="2262187"/>
            <a:ext cx="2864498" cy="1325563"/>
          </a:xfrm>
        </p:spPr>
        <p:txBody>
          <a:bodyPr/>
          <a:lstStyle/>
          <a:p>
            <a:r>
              <a:rPr lang="en-US" dirty="0"/>
              <a:t>Financing cont’d</a:t>
            </a:r>
          </a:p>
        </p:txBody>
      </p:sp>
      <p:pic>
        <p:nvPicPr>
          <p:cNvPr id="6" name="Picture 5">
            <a:extLst>
              <a:ext uri="{FF2B5EF4-FFF2-40B4-BE49-F238E27FC236}">
                <a16:creationId xmlns:a16="http://schemas.microsoft.com/office/drawing/2014/main" id="{D8B0B9D0-B6A7-DC9A-1CBA-8AE21F4FC1BC}"/>
              </a:ext>
            </a:extLst>
          </p:cNvPr>
          <p:cNvPicPr>
            <a:picLocks noChangeAspect="1"/>
          </p:cNvPicPr>
          <p:nvPr/>
        </p:nvPicPr>
        <p:blipFill>
          <a:blip r:embed="rId3"/>
          <a:stretch>
            <a:fillRect/>
          </a:stretch>
        </p:blipFill>
        <p:spPr>
          <a:xfrm>
            <a:off x="3775591" y="335012"/>
            <a:ext cx="7978831" cy="6187976"/>
          </a:xfrm>
          <a:prstGeom prst="rect">
            <a:avLst/>
          </a:prstGeom>
        </p:spPr>
      </p:pic>
    </p:spTree>
    <p:extLst>
      <p:ext uri="{BB962C8B-B14F-4D97-AF65-F5344CB8AC3E}">
        <p14:creationId xmlns:p14="http://schemas.microsoft.com/office/powerpoint/2010/main" val="2300625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4399F-7911-6347-442B-6BA88ADB42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2706CE-86CD-982E-4869-A323355D51C8}"/>
              </a:ext>
            </a:extLst>
          </p:cNvPr>
          <p:cNvSpPr>
            <a:spLocks noGrp="1"/>
          </p:cNvSpPr>
          <p:nvPr>
            <p:ph type="title"/>
          </p:nvPr>
        </p:nvSpPr>
        <p:spPr>
          <a:xfrm>
            <a:off x="630936" y="640823"/>
            <a:ext cx="3419856" cy="5583148"/>
          </a:xfrm>
        </p:spPr>
        <p:txBody>
          <a:bodyPr anchor="ctr">
            <a:normAutofit/>
          </a:bodyPr>
          <a:lstStyle/>
          <a:p>
            <a:r>
              <a:rPr lang="en-US" sz="5400" dirty="0"/>
              <a:t>EnergyStar Rebate Finder</a:t>
            </a:r>
            <a:br>
              <a:rPr lang="en-US" sz="5400" dirty="0"/>
            </a:br>
            <a:r>
              <a:rPr lang="en-US" sz="2800" dirty="0"/>
              <a:t>Federal govt + local utilities</a:t>
            </a:r>
          </a:p>
        </p:txBody>
      </p:sp>
      <p:pic>
        <p:nvPicPr>
          <p:cNvPr id="5" name="Picture 4">
            <a:extLst>
              <a:ext uri="{FF2B5EF4-FFF2-40B4-BE49-F238E27FC236}">
                <a16:creationId xmlns:a16="http://schemas.microsoft.com/office/drawing/2014/main" id="{5F03FBE1-3AC4-CAC3-02B6-A601FF7CD10B}"/>
              </a:ext>
            </a:extLst>
          </p:cNvPr>
          <p:cNvPicPr>
            <a:picLocks noChangeAspect="1"/>
          </p:cNvPicPr>
          <p:nvPr/>
        </p:nvPicPr>
        <p:blipFill>
          <a:blip r:embed="rId3"/>
          <a:stretch>
            <a:fillRect/>
          </a:stretch>
        </p:blipFill>
        <p:spPr>
          <a:xfrm>
            <a:off x="4654296" y="1260546"/>
            <a:ext cx="6894576" cy="2654412"/>
          </a:xfrm>
          <a:prstGeom prst="rect">
            <a:avLst/>
          </a:prstGeom>
        </p:spPr>
      </p:pic>
      <p:sp>
        <p:nvSpPr>
          <p:cNvPr id="3" name="Content Placeholder 2">
            <a:extLst>
              <a:ext uri="{FF2B5EF4-FFF2-40B4-BE49-F238E27FC236}">
                <a16:creationId xmlns:a16="http://schemas.microsoft.com/office/drawing/2014/main" id="{4BA75141-4A7F-8339-319D-9EC92BD745DA}"/>
              </a:ext>
            </a:extLst>
          </p:cNvPr>
          <p:cNvSpPr>
            <a:spLocks noGrp="1"/>
          </p:cNvSpPr>
          <p:nvPr>
            <p:ph idx="1"/>
          </p:nvPr>
        </p:nvSpPr>
        <p:spPr>
          <a:xfrm>
            <a:off x="4654296" y="4798577"/>
            <a:ext cx="6894576" cy="1428487"/>
          </a:xfrm>
        </p:spPr>
        <p:txBody>
          <a:bodyPr anchor="t">
            <a:normAutofit/>
          </a:bodyPr>
          <a:lstStyle/>
          <a:p>
            <a:pPr marL="0" indent="0">
              <a:buNone/>
            </a:pPr>
            <a:r>
              <a:rPr lang="en-US" sz="2200" i="0" u="sng">
                <a:effectLst/>
                <a:latin typeface="Arial" panose="020B0604020202020204" pitchFamily="34" charset="0"/>
                <a:hlinkClick r:id="rId4"/>
              </a:rPr>
              <a:t>https://www.energystar.gov/rebate-finder</a:t>
            </a:r>
            <a:endParaRPr lang="en-US" sz="2200" u="sng">
              <a:latin typeface="Arial" panose="020B0604020202020204" pitchFamily="34" charset="0"/>
            </a:endParaRPr>
          </a:p>
          <a:p>
            <a:pPr marL="0" indent="0">
              <a:buNone/>
            </a:pPr>
            <a:endParaRPr lang="en-US" sz="2200" u="sng">
              <a:latin typeface="Arial" panose="020B0604020202020204" pitchFamily="34" charset="0"/>
            </a:endParaRPr>
          </a:p>
          <a:p>
            <a:pPr marL="0" indent="0">
              <a:buNone/>
            </a:pPr>
            <a:endParaRPr lang="en-US" sz="2200"/>
          </a:p>
        </p:txBody>
      </p:sp>
    </p:spTree>
    <p:extLst>
      <p:ext uri="{BB962C8B-B14F-4D97-AF65-F5344CB8AC3E}">
        <p14:creationId xmlns:p14="http://schemas.microsoft.com/office/powerpoint/2010/main" val="692493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12186E1-CA41-150B-CEAA-A7CF8F8456AB}"/>
              </a:ext>
            </a:extLst>
          </p:cNvPr>
          <p:cNvSpPr txBox="1"/>
          <p:nvPr/>
        </p:nvSpPr>
        <p:spPr>
          <a:xfrm>
            <a:off x="630936" y="2807208"/>
            <a:ext cx="3429000" cy="3410712"/>
          </a:xfrm>
          <a:prstGeom prst="rect">
            <a:avLst/>
          </a:prstGeom>
        </p:spPr>
        <p:txBody>
          <a:bodyPr vert="horz" lIns="91440" tIns="45720" rIns="91440" bIns="45720" rtlCol="0" anchor="t">
            <a:normAutofit/>
          </a:bodyPr>
          <a:lstStyle/>
          <a:p>
            <a:pPr>
              <a:lnSpc>
                <a:spcPct val="90000"/>
              </a:lnSpc>
              <a:spcAft>
                <a:spcPts val="600"/>
              </a:spcAft>
            </a:pPr>
            <a:r>
              <a:rPr lang="en-US" sz="2200" dirty="0"/>
              <a:t>EnergyStar</a:t>
            </a:r>
          </a:p>
          <a:p>
            <a:pPr>
              <a:lnSpc>
                <a:spcPct val="90000"/>
              </a:lnSpc>
              <a:spcAft>
                <a:spcPts val="600"/>
              </a:spcAft>
            </a:pPr>
            <a:r>
              <a:rPr lang="en-US" sz="2200" dirty="0"/>
              <a:t>Rebate</a:t>
            </a:r>
          </a:p>
          <a:p>
            <a:pPr>
              <a:lnSpc>
                <a:spcPct val="90000"/>
              </a:lnSpc>
              <a:spcAft>
                <a:spcPts val="600"/>
              </a:spcAft>
            </a:pPr>
            <a:r>
              <a:rPr lang="en-US" sz="2200" dirty="0"/>
              <a:t>Results </a:t>
            </a:r>
          </a:p>
          <a:p>
            <a:pPr>
              <a:lnSpc>
                <a:spcPct val="90000"/>
              </a:lnSpc>
              <a:spcAft>
                <a:spcPts val="600"/>
              </a:spcAft>
            </a:pPr>
            <a:r>
              <a:rPr lang="en-US" sz="2200" dirty="0"/>
              <a:t>(Partial)</a:t>
            </a:r>
          </a:p>
        </p:txBody>
      </p:sp>
      <p:pic>
        <p:nvPicPr>
          <p:cNvPr id="5" name="Content Placeholder 4">
            <a:extLst>
              <a:ext uri="{FF2B5EF4-FFF2-40B4-BE49-F238E27FC236}">
                <a16:creationId xmlns:a16="http://schemas.microsoft.com/office/drawing/2014/main" id="{A486A286-3365-0278-AFE1-D7639EEDC59C}"/>
              </a:ext>
            </a:extLst>
          </p:cNvPr>
          <p:cNvPicPr>
            <a:picLocks noGrp="1" noChangeAspect="1"/>
          </p:cNvPicPr>
          <p:nvPr>
            <p:ph idx="1"/>
          </p:nvPr>
        </p:nvPicPr>
        <p:blipFill>
          <a:blip r:embed="rId3"/>
          <a:stretch>
            <a:fillRect/>
          </a:stretch>
        </p:blipFill>
        <p:spPr>
          <a:xfrm>
            <a:off x="4654296" y="719290"/>
            <a:ext cx="6903720" cy="5419419"/>
          </a:xfrm>
          <a:prstGeom prst="rect">
            <a:avLst/>
          </a:prstGeom>
        </p:spPr>
      </p:pic>
    </p:spTree>
    <p:extLst>
      <p:ext uri="{BB962C8B-B14F-4D97-AF65-F5344CB8AC3E}">
        <p14:creationId xmlns:p14="http://schemas.microsoft.com/office/powerpoint/2010/main" val="1229578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2EA81-3577-4FA5-A13E-03D1F25EAAE3}"/>
              </a:ext>
            </a:extLst>
          </p:cNvPr>
          <p:cNvSpPr>
            <a:spLocks noGrp="1"/>
          </p:cNvSpPr>
          <p:nvPr>
            <p:ph type="title"/>
          </p:nvPr>
        </p:nvSpPr>
        <p:spPr>
          <a:xfrm>
            <a:off x="508001" y="542258"/>
            <a:ext cx="11292000" cy="1221887"/>
          </a:xfrm>
        </p:spPr>
        <p:txBody>
          <a:bodyPr>
            <a:normAutofit/>
          </a:bodyPr>
          <a:lstStyle/>
          <a:p>
            <a:pPr algn="ctr"/>
            <a:r>
              <a:rPr lang="en-US" dirty="0">
                <a:solidFill>
                  <a:srgbClr val="00B050"/>
                </a:solidFill>
              </a:rPr>
              <a:t>Top 3 Greenhouse Gas (GHG) Emissions</a:t>
            </a:r>
            <a:br>
              <a:rPr lang="en-US" dirty="0">
                <a:solidFill>
                  <a:srgbClr val="00B050"/>
                </a:solidFill>
              </a:rPr>
            </a:br>
            <a:r>
              <a:rPr lang="en-US" dirty="0">
                <a:solidFill>
                  <a:srgbClr val="00B050"/>
                </a:solidFill>
              </a:rPr>
              <a:t> Sources in NJ: 81% of All Emissions</a:t>
            </a:r>
            <a:endParaRPr lang="en-US" dirty="0">
              <a:solidFill>
                <a:srgbClr val="FF0000"/>
              </a:solidFill>
            </a:endParaRPr>
          </a:p>
        </p:txBody>
      </p:sp>
      <p:sp>
        <p:nvSpPr>
          <p:cNvPr id="3" name="Text Placeholder 2">
            <a:extLst>
              <a:ext uri="{FF2B5EF4-FFF2-40B4-BE49-F238E27FC236}">
                <a16:creationId xmlns:a16="http://schemas.microsoft.com/office/drawing/2014/main" id="{2F6653E1-677F-4D60-B9C6-31A61D13112A}"/>
              </a:ext>
            </a:extLst>
          </p:cNvPr>
          <p:cNvSpPr>
            <a:spLocks noGrp="1"/>
          </p:cNvSpPr>
          <p:nvPr>
            <p:ph type="body" idx="1"/>
          </p:nvPr>
        </p:nvSpPr>
        <p:spPr>
          <a:xfrm>
            <a:off x="215258" y="2219892"/>
            <a:ext cx="11761483" cy="2538353"/>
          </a:xfrm>
        </p:spPr>
        <p:txBody>
          <a:bodyPr>
            <a:normAutofit/>
          </a:bodyPr>
          <a:lstStyle/>
          <a:p>
            <a:pPr lvl="1">
              <a:buSzPct val="100000"/>
              <a:buFont typeface="Arial" panose="020B0604020202020204" pitchFamily="34" charset="0"/>
              <a:buChar char="•"/>
            </a:pPr>
            <a:r>
              <a:rPr lang="en-US" sz="4000" b="1" dirty="0"/>
              <a:t>Electricity generation </a:t>
            </a:r>
            <a:r>
              <a:rPr lang="en-US" sz="4000" b="1" dirty="0">
                <a:solidFill>
                  <a:srgbClr val="00B050"/>
                </a:solidFill>
              </a:rPr>
              <a:t>(19%)</a:t>
            </a:r>
            <a:endParaRPr lang="en-US" sz="4000" b="1" dirty="0">
              <a:solidFill>
                <a:srgbClr val="FF0000"/>
              </a:solidFill>
            </a:endParaRPr>
          </a:p>
          <a:p>
            <a:pPr lvl="1">
              <a:buSzPct val="100000"/>
              <a:buFont typeface="Arial" panose="020B0604020202020204" pitchFamily="34" charset="0"/>
              <a:buChar char="•"/>
            </a:pPr>
            <a:r>
              <a:rPr lang="en-US" sz="4000" b="1" dirty="0"/>
              <a:t>Transportation </a:t>
            </a:r>
            <a:r>
              <a:rPr lang="en-US" sz="4000" b="1" dirty="0">
                <a:solidFill>
                  <a:srgbClr val="00B050"/>
                </a:solidFill>
              </a:rPr>
              <a:t>(37%)</a:t>
            </a:r>
            <a:endParaRPr lang="en-US" sz="4000" b="1" dirty="0">
              <a:solidFill>
                <a:srgbClr val="FF0000"/>
              </a:solidFill>
            </a:endParaRPr>
          </a:p>
          <a:p>
            <a:pPr lvl="1">
              <a:buSzPct val="100000"/>
              <a:buFont typeface="Arial" panose="020B0604020202020204" pitchFamily="34" charset="0"/>
              <a:buChar char="•"/>
            </a:pPr>
            <a:r>
              <a:rPr lang="en-US" sz="4000" b="1" dirty="0"/>
              <a:t>Residential/commercial buildings </a:t>
            </a:r>
            <a:r>
              <a:rPr lang="en-US" sz="4000" b="1" dirty="0">
                <a:solidFill>
                  <a:srgbClr val="00B050"/>
                </a:solidFill>
              </a:rPr>
              <a:t>(25%)</a:t>
            </a:r>
            <a:endParaRPr lang="en-US" sz="4000" b="1" dirty="0">
              <a:solidFill>
                <a:srgbClr val="FF0000"/>
              </a:solidFill>
            </a:endParaRPr>
          </a:p>
          <a:p>
            <a:pPr lvl="1">
              <a:buSzPct val="100000"/>
              <a:buFont typeface="Arial" panose="020B0604020202020204" pitchFamily="34" charset="0"/>
              <a:buChar char="•"/>
            </a:pPr>
            <a:endParaRPr lang="en-US" sz="4000" b="1" dirty="0"/>
          </a:p>
          <a:p>
            <a:pPr marL="12700" indent="0">
              <a:buNone/>
            </a:pPr>
            <a:endParaRPr lang="en-US" b="1" dirty="0"/>
          </a:p>
        </p:txBody>
      </p:sp>
      <p:sp>
        <p:nvSpPr>
          <p:cNvPr id="4" name="TextBox 3">
            <a:extLst>
              <a:ext uri="{FF2B5EF4-FFF2-40B4-BE49-F238E27FC236}">
                <a16:creationId xmlns:a16="http://schemas.microsoft.com/office/drawing/2014/main" id="{B1AD4C33-85B3-42CC-8A27-618384EF09CF}"/>
              </a:ext>
            </a:extLst>
          </p:cNvPr>
          <p:cNvSpPr txBox="1"/>
          <p:nvPr/>
        </p:nvSpPr>
        <p:spPr>
          <a:xfrm>
            <a:off x="827935" y="4758245"/>
            <a:ext cx="10160000" cy="18569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479" rtl="0" eaLnBrk="1" fontAlgn="auto" latinLnBrk="0" hangingPunct="0">
              <a:lnSpc>
                <a:spcPct val="100000"/>
              </a:lnSpc>
              <a:spcBef>
                <a:spcPts val="0"/>
              </a:spcBef>
              <a:spcAft>
                <a:spcPts val="0"/>
              </a:spcAft>
              <a:buClrTx/>
              <a:buSzTx/>
              <a:buFontTx/>
              <a:buNone/>
              <a:tabLst/>
              <a:defRPr/>
            </a:pPr>
            <a:r>
              <a:rPr kumimoji="0" lang="en-US" sz="4800" b="1" i="0" u="none" strike="noStrike" kern="1200" cap="all" spc="0" normalizeH="0" baseline="0" noProof="0" dirty="0" err="1">
                <a:ln>
                  <a:noFill/>
                </a:ln>
                <a:solidFill>
                  <a:srgbClr val="00B050"/>
                </a:solidFill>
                <a:effectLst/>
                <a:uLnTx/>
                <a:uFillTx/>
                <a:latin typeface="Helvetica"/>
                <a:cs typeface="Helvetica"/>
                <a:sym typeface="Helvetica"/>
              </a:rPr>
              <a:t>RedUCE</a:t>
            </a:r>
            <a:r>
              <a:rPr kumimoji="0" lang="en-US" sz="4800" b="1" i="0" u="none" strike="noStrike" kern="1200" cap="all" spc="0" normalizeH="0" baseline="0" noProof="0" dirty="0">
                <a:ln>
                  <a:noFill/>
                </a:ln>
                <a:solidFill>
                  <a:srgbClr val="00B050"/>
                </a:solidFill>
                <a:effectLst/>
                <a:uLnTx/>
                <a:uFillTx/>
                <a:latin typeface="Helvetica"/>
                <a:cs typeface="Helvetica"/>
                <a:sym typeface="Helvetica"/>
              </a:rPr>
              <a:t> All 3</a:t>
            </a:r>
          </a:p>
          <a:p>
            <a:pPr marL="0" marR="0" lvl="0" indent="0" algn="ctr" defTabSz="825479"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85F"/>
              </a:solidFill>
              <a:effectLst/>
              <a:uLnTx/>
              <a:uFillTx/>
              <a:latin typeface="Helvetica"/>
              <a:cs typeface="Helvetica"/>
            </a:endParaRPr>
          </a:p>
          <a:p>
            <a:pPr marL="0" marR="0" lvl="0" indent="0" algn="ctr" defTabSz="825479" rtl="0" eaLnBrk="1"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3585F"/>
                </a:solidFill>
                <a:effectLst/>
                <a:uLnTx/>
                <a:uFillTx/>
                <a:latin typeface="Helvetica"/>
                <a:cs typeface="Helvetica"/>
              </a:rPr>
              <a:t>Source: 2024 NJ Greenhouse Gas Emissions Inventory Report</a:t>
            </a:r>
            <a:br>
              <a:rPr kumimoji="0" lang="en-US" sz="6000" b="0" i="0" u="none" strike="noStrike" kern="1200" cap="none" spc="0" normalizeH="0" baseline="0" noProof="0" dirty="0">
                <a:ln>
                  <a:noFill/>
                </a:ln>
                <a:solidFill>
                  <a:srgbClr val="53585F"/>
                </a:solidFill>
                <a:effectLst/>
                <a:uLnTx/>
                <a:uFillTx/>
                <a:latin typeface="Helvetica"/>
                <a:cs typeface="Helvetica"/>
              </a:rPr>
            </a:br>
            <a:r>
              <a:rPr kumimoji="0" lang="en-US" sz="1800" b="0" i="0" u="none" strike="noStrike" kern="1200" cap="none" spc="0" normalizeH="0" baseline="0" noProof="0" dirty="0">
                <a:ln>
                  <a:noFill/>
                </a:ln>
                <a:solidFill>
                  <a:srgbClr val="53585F"/>
                </a:solidFill>
                <a:effectLst/>
                <a:uLnTx/>
                <a:uFillTx/>
                <a:latin typeface="Helvetica"/>
                <a:cs typeface="Helvetica"/>
              </a:rPr>
              <a:t>New Jersey Department of Environmental Protection</a:t>
            </a:r>
            <a:endParaRPr kumimoji="0" lang="en-US" sz="2800" b="0" i="0" u="none" strike="noStrike" kern="1200" cap="all" spc="0" normalizeH="0" baseline="0" noProof="0" dirty="0">
              <a:ln>
                <a:noFill/>
              </a:ln>
              <a:solidFill>
                <a:srgbClr val="53585F"/>
              </a:solidFill>
              <a:effectLst/>
              <a:uLnTx/>
              <a:uFillTx/>
              <a:latin typeface="Helvetica"/>
              <a:cs typeface="Helvetica"/>
              <a:sym typeface="Helvetica"/>
            </a:endParaRPr>
          </a:p>
        </p:txBody>
      </p:sp>
      <p:sp>
        <p:nvSpPr>
          <p:cNvPr id="5" name="TextBox 4">
            <a:extLst>
              <a:ext uri="{FF2B5EF4-FFF2-40B4-BE49-F238E27FC236}">
                <a16:creationId xmlns:a16="http://schemas.microsoft.com/office/drawing/2014/main" id="{B00AFB35-BA8F-239B-87FB-178F75E10BA4}"/>
              </a:ext>
            </a:extLst>
          </p:cNvPr>
          <p:cNvSpPr txBox="1"/>
          <p:nvPr/>
        </p:nvSpPr>
        <p:spPr>
          <a:xfrm>
            <a:off x="0" y="6279553"/>
            <a:ext cx="827935" cy="57844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619125" rtl="0" eaLnBrk="1" fontAlgn="auto" latinLnBrk="0" hangingPunct="0">
              <a:lnSpc>
                <a:spcPct val="100000"/>
              </a:lnSpc>
              <a:spcBef>
                <a:spcPts val="0"/>
              </a:spcBef>
              <a:spcAft>
                <a:spcPts val="0"/>
              </a:spcAft>
              <a:buClrTx/>
              <a:buSzTx/>
              <a:buFontTx/>
              <a:buNone/>
              <a:tabLst/>
              <a:defRPr/>
            </a:pPr>
            <a:endParaRPr kumimoji="0" lang="en-US" sz="1800" b="1" i="0" u="none" strike="noStrike" kern="0" cap="all" spc="0" normalizeH="0" baseline="0" noProof="0" dirty="0">
              <a:ln>
                <a:noFill/>
              </a:ln>
              <a:solidFill>
                <a:srgbClr val="8DC63F"/>
              </a:solidFill>
              <a:effectLst/>
              <a:highlight>
                <a:srgbClr val="FFFFFF"/>
              </a:highlight>
              <a:uLnTx/>
              <a:uFillTx/>
              <a:latin typeface="Helvetica"/>
              <a:cs typeface="Helvetica"/>
              <a:sym typeface="Helvetica"/>
            </a:endParaRPr>
          </a:p>
        </p:txBody>
      </p:sp>
    </p:spTree>
    <p:extLst>
      <p:ext uri="{BB962C8B-B14F-4D97-AF65-F5344CB8AC3E}">
        <p14:creationId xmlns:p14="http://schemas.microsoft.com/office/powerpoint/2010/main" val="82496362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BDB87-DCB7-04EE-B8A0-2D7C3B77D069}"/>
              </a:ext>
            </a:extLst>
          </p:cNvPr>
          <p:cNvSpPr>
            <a:spLocks noGrp="1"/>
          </p:cNvSpPr>
          <p:nvPr>
            <p:ph type="ctrTitle"/>
          </p:nvPr>
        </p:nvSpPr>
        <p:spPr/>
        <p:txBody>
          <a:bodyPr/>
          <a:lstStyle/>
          <a:p>
            <a:r>
              <a:rPr lang="en-US" dirty="0"/>
              <a:t>Finding an HVAC Contractor</a:t>
            </a:r>
          </a:p>
        </p:txBody>
      </p:sp>
      <p:sp>
        <p:nvSpPr>
          <p:cNvPr id="3" name="Subtitle 2">
            <a:extLst>
              <a:ext uri="{FF2B5EF4-FFF2-40B4-BE49-F238E27FC236}">
                <a16:creationId xmlns:a16="http://schemas.microsoft.com/office/drawing/2014/main" id="{5233D443-280B-B133-6056-632B3FAF0AB9}"/>
              </a:ext>
            </a:extLst>
          </p:cNvPr>
          <p:cNvSpPr>
            <a:spLocks noGrp="1"/>
          </p:cNvSpPr>
          <p:nvPr>
            <p:ph type="subTitle" idx="1"/>
          </p:nvPr>
        </p:nvSpPr>
        <p:spPr/>
        <p:txBody>
          <a:bodyPr>
            <a:normAutofit/>
          </a:bodyPr>
          <a:lstStyle/>
          <a:p>
            <a:r>
              <a:rPr lang="en-US" sz="3600" dirty="0"/>
              <a:t>…and evaluating the quote</a:t>
            </a:r>
          </a:p>
        </p:txBody>
      </p:sp>
    </p:spTree>
    <p:extLst>
      <p:ext uri="{BB962C8B-B14F-4D97-AF65-F5344CB8AC3E}">
        <p14:creationId xmlns:p14="http://schemas.microsoft.com/office/powerpoint/2010/main" val="1253470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F75A8-57AB-7F47-2EC7-89F17A25590A}"/>
              </a:ext>
            </a:extLst>
          </p:cNvPr>
          <p:cNvSpPr>
            <a:spLocks noGrp="1"/>
          </p:cNvSpPr>
          <p:nvPr>
            <p:ph type="title"/>
          </p:nvPr>
        </p:nvSpPr>
        <p:spPr>
          <a:xfrm>
            <a:off x="838200" y="365125"/>
            <a:ext cx="10515600" cy="932733"/>
          </a:xfrm>
        </p:spPr>
        <p:txBody>
          <a:bodyPr/>
          <a:lstStyle/>
          <a:p>
            <a:r>
              <a:rPr lang="en-US" dirty="0"/>
              <a:t>Finding a contractor</a:t>
            </a:r>
          </a:p>
        </p:txBody>
      </p:sp>
      <p:sp>
        <p:nvSpPr>
          <p:cNvPr id="3" name="Content Placeholder 2">
            <a:extLst>
              <a:ext uri="{FF2B5EF4-FFF2-40B4-BE49-F238E27FC236}">
                <a16:creationId xmlns:a16="http://schemas.microsoft.com/office/drawing/2014/main" id="{8996D207-6502-153B-8EB6-A08F9430EAFF}"/>
              </a:ext>
            </a:extLst>
          </p:cNvPr>
          <p:cNvSpPr>
            <a:spLocks noGrp="1"/>
          </p:cNvSpPr>
          <p:nvPr>
            <p:ph idx="1"/>
          </p:nvPr>
        </p:nvSpPr>
        <p:spPr>
          <a:xfrm>
            <a:off x="838200" y="1435510"/>
            <a:ext cx="10515600" cy="4741453"/>
          </a:xfrm>
        </p:spPr>
        <p:txBody>
          <a:bodyPr>
            <a:normAutofit fontScale="92500" lnSpcReduction="10000"/>
          </a:bodyPr>
          <a:lstStyle/>
          <a:p>
            <a:r>
              <a:rPr lang="en-US" dirty="0"/>
              <a:t>Contractors are also scrambling to adopt newer technology</a:t>
            </a:r>
          </a:p>
          <a:p>
            <a:pPr lvl="1"/>
            <a:r>
              <a:rPr lang="en-US" dirty="0"/>
              <a:t>New rules requiring new refrigerants take effect 1/1/25</a:t>
            </a:r>
          </a:p>
          <a:p>
            <a:r>
              <a:rPr lang="en-US" dirty="0"/>
              <a:t>Utilize existing certifications</a:t>
            </a:r>
          </a:p>
          <a:p>
            <a:pPr lvl="1"/>
            <a:r>
              <a:rPr lang="en-US" dirty="0"/>
              <a:t>BPI-Certification (Building Performance Institute)</a:t>
            </a:r>
          </a:p>
          <a:p>
            <a:pPr lvl="1"/>
            <a:r>
              <a:rPr lang="en-US" dirty="0"/>
              <a:t>Manufacturer Certification:  Mitsubishi/LG/Daikin </a:t>
            </a:r>
            <a:r>
              <a:rPr lang="en-US" dirty="0" err="1"/>
              <a:t>etc</a:t>
            </a:r>
            <a:endParaRPr lang="en-US" dirty="0"/>
          </a:p>
          <a:p>
            <a:r>
              <a:rPr lang="en-US" dirty="0"/>
              <a:t>RewiringAmerica.org contractor recommendations</a:t>
            </a:r>
          </a:p>
          <a:p>
            <a:r>
              <a:rPr lang="en-US" dirty="0"/>
              <a:t>Your utility might have recommendations, but beware whether their list has requirements that must be met, or is simply self-recommended. Note: PSE&amp;G can use their own employees, called “Whole Home” or “Home Performance w/Energy Star” instead of HVAC contractors.</a:t>
            </a:r>
          </a:p>
          <a:p>
            <a:r>
              <a:rPr lang="en-US" dirty="0">
                <a:highlight>
                  <a:srgbClr val="FFFF00"/>
                </a:highlight>
              </a:rPr>
              <a:t>We (NJ Electrification Coaching Network) are developing a database!</a:t>
            </a:r>
          </a:p>
          <a:p>
            <a:r>
              <a:rPr lang="en-US" dirty="0"/>
              <a:t>Other states – NYSERDA, </a:t>
            </a:r>
            <a:r>
              <a:rPr lang="en-US" dirty="0" err="1"/>
              <a:t>TheSwitchIsOn</a:t>
            </a:r>
            <a:endParaRPr lang="en-US" dirty="0"/>
          </a:p>
        </p:txBody>
      </p:sp>
    </p:spTree>
    <p:extLst>
      <p:ext uri="{BB962C8B-B14F-4D97-AF65-F5344CB8AC3E}">
        <p14:creationId xmlns:p14="http://schemas.microsoft.com/office/powerpoint/2010/main" val="2518136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475F-7244-89BC-B911-4F29A0C16B5E}"/>
              </a:ext>
            </a:extLst>
          </p:cNvPr>
          <p:cNvSpPr>
            <a:spLocks noGrp="1"/>
          </p:cNvSpPr>
          <p:nvPr>
            <p:ph type="title"/>
          </p:nvPr>
        </p:nvSpPr>
        <p:spPr/>
        <p:txBody>
          <a:bodyPr/>
          <a:lstStyle/>
          <a:p>
            <a:r>
              <a:rPr lang="en-US" dirty="0"/>
              <a:t>Evaluating the Contractor and Bid</a:t>
            </a:r>
          </a:p>
        </p:txBody>
      </p:sp>
      <p:sp>
        <p:nvSpPr>
          <p:cNvPr id="3" name="Content Placeholder 2">
            <a:extLst>
              <a:ext uri="{FF2B5EF4-FFF2-40B4-BE49-F238E27FC236}">
                <a16:creationId xmlns:a16="http://schemas.microsoft.com/office/drawing/2014/main" id="{B8353F56-FD07-BA17-F1C0-0A104F98A23C}"/>
              </a:ext>
            </a:extLst>
          </p:cNvPr>
          <p:cNvSpPr>
            <a:spLocks noGrp="1"/>
          </p:cNvSpPr>
          <p:nvPr>
            <p:ph idx="1"/>
          </p:nvPr>
        </p:nvSpPr>
        <p:spPr>
          <a:xfrm>
            <a:off x="838200" y="1376516"/>
            <a:ext cx="10515600" cy="4800447"/>
          </a:xfrm>
        </p:spPr>
        <p:txBody>
          <a:bodyPr>
            <a:normAutofit fontScale="85000" lnSpcReduction="20000"/>
          </a:bodyPr>
          <a:lstStyle/>
          <a:p>
            <a:r>
              <a:rPr lang="en-US" dirty="0"/>
              <a:t>Get at least 3 proposals/job scopes. </a:t>
            </a:r>
          </a:p>
          <a:p>
            <a:pPr lvl="1"/>
            <a:r>
              <a:rPr lang="en-US" dirty="0"/>
              <a:t>They should ask about specific problems, such as draftiness, uneven heating.</a:t>
            </a:r>
          </a:p>
          <a:p>
            <a:pPr lvl="1"/>
            <a:r>
              <a:rPr lang="en-US" dirty="0">
                <a:highlight>
                  <a:srgbClr val="FFFF00"/>
                </a:highlight>
              </a:rPr>
              <a:t>Can it be done without fossil fuel</a:t>
            </a:r>
            <a:r>
              <a:rPr lang="en-US" dirty="0"/>
              <a:t>? Don’t just replace one gas appliance with another.</a:t>
            </a:r>
          </a:p>
          <a:p>
            <a:pPr lvl="1"/>
            <a:r>
              <a:rPr lang="en-US" dirty="0"/>
              <a:t>If you don’t have a good plan, you won’t have good results!</a:t>
            </a:r>
          </a:p>
          <a:p>
            <a:pPr lvl="1"/>
            <a:r>
              <a:rPr lang="en-US" dirty="0"/>
              <a:t>Talk to your coach</a:t>
            </a:r>
          </a:p>
          <a:p>
            <a:r>
              <a:rPr lang="en-US" dirty="0"/>
              <a:t>Recommendations: Ask for other customers for heat pump installations</a:t>
            </a:r>
          </a:p>
          <a:p>
            <a:r>
              <a:rPr lang="en-US" dirty="0"/>
              <a:t>Financing: </a:t>
            </a:r>
          </a:p>
          <a:p>
            <a:pPr lvl="1"/>
            <a:r>
              <a:rPr lang="en-US" dirty="0"/>
              <a:t>Ask about rebates and credits, low interest or zero interest loans, and about predicted energy savings.</a:t>
            </a:r>
          </a:p>
          <a:p>
            <a:pPr lvl="1"/>
            <a:r>
              <a:rPr lang="en-US" dirty="0">
                <a:highlight>
                  <a:srgbClr val="FFFF00"/>
                </a:highlight>
              </a:rPr>
              <a:t>If the job is cheaper, what is the reason? What are they not doing?</a:t>
            </a:r>
          </a:p>
          <a:p>
            <a:r>
              <a:rPr lang="en-US" dirty="0"/>
              <a:t>Technical: Ask…</a:t>
            </a:r>
          </a:p>
          <a:p>
            <a:pPr lvl="1"/>
            <a:r>
              <a:rPr lang="en-US" dirty="0"/>
              <a:t>Whether electrical panel upgrades are required and if they could be avoided, or conversely if they are enough for your future projects.</a:t>
            </a:r>
          </a:p>
          <a:p>
            <a:pPr lvl="1"/>
            <a:r>
              <a:rPr lang="en-US" dirty="0"/>
              <a:t>Whether additional weatherization measures are needed and/or beneficial (insulation, ducts, windows/doors)</a:t>
            </a:r>
          </a:p>
          <a:p>
            <a:pPr lvl="1"/>
            <a:r>
              <a:rPr lang="en-US" dirty="0"/>
              <a:t>About space/ventilation requirements</a:t>
            </a:r>
          </a:p>
        </p:txBody>
      </p:sp>
    </p:spTree>
    <p:extLst>
      <p:ext uri="{BB962C8B-B14F-4D97-AF65-F5344CB8AC3E}">
        <p14:creationId xmlns:p14="http://schemas.microsoft.com/office/powerpoint/2010/main" val="41536152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BEF43-5535-23A2-7C41-512E193DE2E3}"/>
              </a:ext>
            </a:extLst>
          </p:cNvPr>
          <p:cNvSpPr>
            <a:spLocks noGrp="1"/>
          </p:cNvSpPr>
          <p:nvPr>
            <p:ph type="title"/>
          </p:nvPr>
        </p:nvSpPr>
        <p:spPr/>
        <p:txBody>
          <a:bodyPr>
            <a:normAutofit/>
          </a:bodyPr>
          <a:lstStyle/>
          <a:p>
            <a:pPr marL="457200" indent="-457200">
              <a:buFont typeface="Arial" panose="020B0604020202020204" pitchFamily="34" charset="0"/>
              <a:buChar char="•"/>
            </a:pPr>
            <a:r>
              <a:rPr lang="en-US" sz="2400" dirty="0"/>
              <a:t>Technical: </a:t>
            </a:r>
            <a:r>
              <a:rPr lang="en-US" sz="2400" dirty="0">
                <a:highlight>
                  <a:srgbClr val="FFFF00"/>
                </a:highlight>
              </a:rPr>
              <a:t>Ask if they computed your heating/cooling load and ask to see it</a:t>
            </a:r>
            <a:r>
              <a:rPr lang="en-US" sz="2400" dirty="0"/>
              <a:t>, including the lowest temperature supported and whether backup heat is required</a:t>
            </a:r>
          </a:p>
        </p:txBody>
      </p:sp>
      <p:pic>
        <p:nvPicPr>
          <p:cNvPr id="5" name="Content Placeholder 4">
            <a:extLst>
              <a:ext uri="{FF2B5EF4-FFF2-40B4-BE49-F238E27FC236}">
                <a16:creationId xmlns:a16="http://schemas.microsoft.com/office/drawing/2014/main" id="{D992B697-C3C8-D01E-1F56-7599F70492DF}"/>
              </a:ext>
            </a:extLst>
          </p:cNvPr>
          <p:cNvPicPr>
            <a:picLocks noGrp="1" noChangeAspect="1"/>
          </p:cNvPicPr>
          <p:nvPr>
            <p:ph idx="1"/>
          </p:nvPr>
        </p:nvPicPr>
        <p:blipFill>
          <a:blip r:embed="rId3"/>
          <a:stretch>
            <a:fillRect/>
          </a:stretch>
        </p:blipFill>
        <p:spPr>
          <a:xfrm>
            <a:off x="2181629" y="1825625"/>
            <a:ext cx="7828741" cy="4351338"/>
          </a:xfrm>
        </p:spPr>
      </p:pic>
    </p:spTree>
    <p:extLst>
      <p:ext uri="{BB962C8B-B14F-4D97-AF65-F5344CB8AC3E}">
        <p14:creationId xmlns:p14="http://schemas.microsoft.com/office/powerpoint/2010/main" val="3010604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F9B274D2-774F-4C24-A448-1EFB461A95EA}"/>
              </a:ext>
            </a:extLst>
          </p:cNvPr>
          <p:cNvSpPr>
            <a:spLocks noGrp="1"/>
          </p:cNvSpPr>
          <p:nvPr>
            <p:ph type="title"/>
          </p:nvPr>
        </p:nvSpPr>
        <p:spPr>
          <a:xfrm>
            <a:off x="980833" y="1010917"/>
            <a:ext cx="6375931" cy="4836165"/>
          </a:xfrm>
        </p:spPr>
        <p:txBody>
          <a:bodyPr/>
          <a:lstStyle/>
          <a:p>
            <a:r>
              <a:rPr lang="en-US" sz="5400" dirty="0"/>
              <a:t>INTAKE FORM</a:t>
            </a:r>
            <a:br>
              <a:rPr lang="en-US" sz="5400" dirty="0"/>
            </a:br>
            <a:br>
              <a:rPr lang="en-US" sz="5400" dirty="0"/>
            </a:br>
            <a:br>
              <a:rPr lang="en-US" sz="5400" dirty="0"/>
            </a:br>
            <a:br>
              <a:rPr lang="en-US" sz="5400" dirty="0"/>
            </a:br>
            <a:br>
              <a:rPr lang="en-US" sz="5400" dirty="0"/>
            </a:br>
            <a:br>
              <a:rPr lang="en-US" sz="5400" dirty="0"/>
            </a:br>
            <a:br>
              <a:rPr lang="en-US" sz="5400" dirty="0"/>
            </a:br>
            <a:br>
              <a:rPr lang="en-US" sz="5400" dirty="0"/>
            </a:br>
            <a:r>
              <a:rPr lang="en-US" sz="2800" dirty="0"/>
              <a:t>NJ Electrification Coaches Network</a:t>
            </a:r>
            <a:endParaRPr lang="en-US" sz="4000" dirty="0"/>
          </a:p>
        </p:txBody>
      </p:sp>
      <p:sp>
        <p:nvSpPr>
          <p:cNvPr id="26" name="Text Placeholder 25">
            <a:extLst>
              <a:ext uri="{FF2B5EF4-FFF2-40B4-BE49-F238E27FC236}">
                <a16:creationId xmlns:a16="http://schemas.microsoft.com/office/drawing/2014/main" id="{C022D7CD-E026-4E29-BE4B-3FA7B1EB6A46}"/>
              </a:ext>
            </a:extLst>
          </p:cNvPr>
          <p:cNvSpPr>
            <a:spLocks noGrp="1"/>
          </p:cNvSpPr>
          <p:nvPr>
            <p:ph type="body" sz="quarter" idx="12"/>
          </p:nvPr>
        </p:nvSpPr>
        <p:spPr>
          <a:xfrm>
            <a:off x="8880864" y="5504367"/>
            <a:ext cx="2459114" cy="685430"/>
          </a:xfrm>
        </p:spPr>
        <p:txBody>
          <a:bodyPr/>
          <a:lstStyle/>
          <a:p>
            <a:r>
              <a:rPr lang="en-US" dirty="0">
                <a:solidFill>
                  <a:schemeClr val="accent1"/>
                </a:solidFill>
              </a:rPr>
              <a:t>Ila Vassallo​​</a:t>
            </a:r>
          </a:p>
        </p:txBody>
      </p:sp>
      <p:sp>
        <p:nvSpPr>
          <p:cNvPr id="36" name="Text Placeholder 35">
            <a:extLst>
              <a:ext uri="{FF2B5EF4-FFF2-40B4-BE49-F238E27FC236}">
                <a16:creationId xmlns:a16="http://schemas.microsoft.com/office/drawing/2014/main" id="{AEEB6582-6001-4276-8F87-1470B6FA1488}"/>
              </a:ext>
            </a:extLst>
          </p:cNvPr>
          <p:cNvSpPr>
            <a:spLocks noGrp="1"/>
          </p:cNvSpPr>
          <p:nvPr>
            <p:ph type="body" sz="quarter" idx="13"/>
          </p:nvPr>
        </p:nvSpPr>
        <p:spPr>
          <a:xfrm>
            <a:off x="9299663" y="5791178"/>
            <a:ext cx="2459114" cy="685429"/>
          </a:xfrm>
        </p:spPr>
        <p:txBody>
          <a:bodyPr/>
          <a:lstStyle/>
          <a:p>
            <a:r>
              <a:rPr lang="en-US" dirty="0"/>
              <a:t>November 2024</a:t>
            </a:r>
          </a:p>
        </p:txBody>
      </p:sp>
      <p:pic>
        <p:nvPicPr>
          <p:cNvPr id="19" name="Picture 18">
            <a:extLst>
              <a:ext uri="{FF2B5EF4-FFF2-40B4-BE49-F238E27FC236}">
                <a16:creationId xmlns:a16="http://schemas.microsoft.com/office/drawing/2014/main" id="{9C1AAA26-E5CE-6640-ECEB-C35AB7213F62}"/>
              </a:ext>
            </a:extLst>
          </p:cNvPr>
          <p:cNvPicPr>
            <a:picLocks noChangeAspect="1"/>
          </p:cNvPicPr>
          <p:nvPr/>
        </p:nvPicPr>
        <p:blipFill>
          <a:blip r:embed="rId3"/>
          <a:stretch>
            <a:fillRect/>
          </a:stretch>
        </p:blipFill>
        <p:spPr>
          <a:xfrm>
            <a:off x="3136570" y="1445369"/>
            <a:ext cx="9055430" cy="3967261"/>
          </a:xfrm>
          <a:prstGeom prst="rect">
            <a:avLst/>
          </a:prstGeom>
        </p:spPr>
      </p:pic>
    </p:spTree>
    <p:extLst>
      <p:ext uri="{BB962C8B-B14F-4D97-AF65-F5344CB8AC3E}">
        <p14:creationId xmlns:p14="http://schemas.microsoft.com/office/powerpoint/2010/main" val="1401199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B7E5B3-F6B1-4A5C-A942-9728FEC5764C}"/>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nivers Light"/>
              <a:ea typeface="+mn-ea"/>
              <a:cs typeface="+mn-cs"/>
            </a:endParaRPr>
          </a:p>
        </p:txBody>
      </p:sp>
      <p:cxnSp>
        <p:nvCxnSpPr>
          <p:cNvPr id="22" name="Straight Connector 21">
            <a:extLst>
              <a:ext uri="{FF2B5EF4-FFF2-40B4-BE49-F238E27FC236}">
                <a16:creationId xmlns:a16="http://schemas.microsoft.com/office/drawing/2014/main" id="{11C0FA35-FBFE-4B23-B0D5-ECBC4C90532E}"/>
              </a:ext>
              <a:ext uri="{C183D7F6-B498-43B3-948B-1728B52AA6E4}">
                <adec:decorative xmlns:adec="http://schemas.microsoft.com/office/drawing/2017/decorative" val="1"/>
              </a:ext>
            </a:extLst>
          </p:cNvPr>
          <p:cNvCxnSpPr>
            <a:cxnSpLocks/>
          </p:cNvCxnSpPr>
          <p:nvPr/>
        </p:nvCxnSpPr>
        <p:spPr>
          <a:xfrm>
            <a:off x="1389360" y="0"/>
            <a:ext cx="0" cy="171338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39B2324E-969D-4802-8BB3-E6EC3E221464}"/>
              </a:ext>
            </a:extLst>
          </p:cNvPr>
          <p:cNvSpPr>
            <a:spLocks noGrp="1"/>
          </p:cNvSpPr>
          <p:nvPr>
            <p:ph type="title"/>
          </p:nvPr>
        </p:nvSpPr>
        <p:spPr>
          <a:xfrm>
            <a:off x="1586658" y="856693"/>
            <a:ext cx="7626605" cy="257125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t>The purpose of the </a:t>
            </a:r>
            <a:r>
              <a:rPr lang="en-US" b="1" dirty="0"/>
              <a:t>“Going Electric Intake Form”</a:t>
            </a:r>
            <a:r>
              <a:rPr lang="en-US" dirty="0"/>
              <a:t> is to assign you an </a:t>
            </a:r>
            <a:r>
              <a:rPr lang="en-US" u="sng" dirty="0"/>
              <a:t>electrification coach </a:t>
            </a:r>
            <a:r>
              <a:rPr lang="en-US" dirty="0"/>
              <a:t>to help you on your electrification journey.​​</a:t>
            </a:r>
            <a:endParaRPr lang="en-US" noProof="0" dirty="0"/>
          </a:p>
        </p:txBody>
      </p:sp>
      <p:sp>
        <p:nvSpPr>
          <p:cNvPr id="3" name="Date Placeholder 2">
            <a:extLst>
              <a:ext uri="{FF2B5EF4-FFF2-40B4-BE49-F238E27FC236}">
                <a16:creationId xmlns:a16="http://schemas.microsoft.com/office/drawing/2014/main" id="{7C7F794E-8D8D-4E1B-9A9D-F5A6A9E31FF9}"/>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150" normalizeH="0" baseline="0" noProof="0" dirty="0">
                <a:ln>
                  <a:noFill/>
                </a:ln>
                <a:solidFill>
                  <a:srgbClr val="E7E6E6">
                    <a:lumMod val="50000"/>
                  </a:srgbClr>
                </a:solidFill>
                <a:effectLst/>
                <a:uLnTx/>
                <a:uFillTx/>
                <a:latin typeface="Univers Light" panose="020B0403020202020204" pitchFamily="34" charset="0"/>
                <a:ea typeface="+mn-ea"/>
                <a:cs typeface="+mn-cs"/>
              </a:rPr>
              <a:t>November 2024</a:t>
            </a:r>
          </a:p>
        </p:txBody>
      </p:sp>
      <p:sp>
        <p:nvSpPr>
          <p:cNvPr id="4" name="Footer Placeholder 3">
            <a:extLst>
              <a:ext uri="{FF2B5EF4-FFF2-40B4-BE49-F238E27FC236}">
                <a16:creationId xmlns:a16="http://schemas.microsoft.com/office/drawing/2014/main" id="{97DA5921-BFDC-41F2-85DA-24C802F282CD}"/>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150" normalizeH="0" baseline="0" noProof="0" dirty="0">
                <a:ln>
                  <a:noFill/>
                </a:ln>
                <a:solidFill>
                  <a:srgbClr val="E7E6E6">
                    <a:lumMod val="50000"/>
                  </a:srgbClr>
                </a:solidFill>
                <a:effectLst/>
                <a:uLnTx/>
                <a:uFillTx/>
                <a:latin typeface="Univers Light" panose="020B0403020202020204" pitchFamily="34" charset="0"/>
                <a:ea typeface="+mn-ea"/>
                <a:cs typeface="+mn-cs"/>
              </a:rPr>
              <a:t>NJ ECN: Going electric intake form</a:t>
            </a:r>
          </a:p>
        </p:txBody>
      </p:sp>
      <p:sp>
        <p:nvSpPr>
          <p:cNvPr id="5" name="Slide Number Placeholder 4">
            <a:extLst>
              <a:ext uri="{FF2B5EF4-FFF2-40B4-BE49-F238E27FC236}">
                <a16:creationId xmlns:a16="http://schemas.microsoft.com/office/drawing/2014/main" id="{646665B6-F02E-4FF8-AEBC-BEFA35EAFC65}"/>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65601-5AE2-46FC-B138-694DDD2B510D}" type="slidenum">
              <a:rPr kumimoji="0" lang="en-US" sz="900" b="0" i="0" u="none" strike="noStrike" kern="1200" cap="none" spc="150" normalizeH="0" baseline="0" noProof="0" smtClean="0">
                <a:ln>
                  <a:noFill/>
                </a:ln>
                <a:solidFill>
                  <a:srgbClr val="E7E6E6">
                    <a:lumMod val="50000"/>
                  </a:srgbClr>
                </a:solidFill>
                <a:effectLst/>
                <a:uLnTx/>
                <a:uFillTx/>
                <a:latin typeface="Univers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150" normalizeH="0" baseline="0" noProof="0" dirty="0">
              <a:ln>
                <a:noFill/>
              </a:ln>
              <a:solidFill>
                <a:srgbClr val="E7E6E6">
                  <a:lumMod val="50000"/>
                </a:srgbClr>
              </a:solidFill>
              <a:effectLst/>
              <a:uLnTx/>
              <a:uFillTx/>
              <a:latin typeface="Univers Light" panose="020B0403020202020204" pitchFamily="34" charset="0"/>
              <a:ea typeface="+mn-ea"/>
              <a:cs typeface="+mn-cs"/>
            </a:endParaRPr>
          </a:p>
        </p:txBody>
      </p:sp>
      <p:pic>
        <p:nvPicPr>
          <p:cNvPr id="30" name="Picture 29">
            <a:extLst>
              <a:ext uri="{FF2B5EF4-FFF2-40B4-BE49-F238E27FC236}">
                <a16:creationId xmlns:a16="http://schemas.microsoft.com/office/drawing/2014/main" id="{92FC5347-4006-7891-2E8D-A85369488E95}"/>
              </a:ext>
            </a:extLst>
          </p:cNvPr>
          <p:cNvPicPr>
            <a:picLocks noChangeAspect="1"/>
          </p:cNvPicPr>
          <p:nvPr/>
        </p:nvPicPr>
        <p:blipFill>
          <a:blip r:embed="rId3">
            <a:extLst>
              <a:ext uri="{837473B0-CC2E-450A-ABE3-18F120FF3D39}">
                <a1611:picAttrSrcUrl xmlns:a1611="http://schemas.microsoft.com/office/drawing/2016/11/main" r:id="rId4"/>
              </a:ext>
            </a:extLst>
          </a:blip>
          <a:srcRect t="34712"/>
          <a:stretch/>
        </p:blipFill>
        <p:spPr>
          <a:xfrm>
            <a:off x="3816927" y="3065507"/>
            <a:ext cx="7130131" cy="2714008"/>
          </a:xfrm>
          <a:prstGeom prst="rect">
            <a:avLst/>
          </a:prstGeom>
        </p:spPr>
      </p:pic>
    </p:spTree>
    <p:extLst>
      <p:ext uri="{BB962C8B-B14F-4D97-AF65-F5344CB8AC3E}">
        <p14:creationId xmlns:p14="http://schemas.microsoft.com/office/powerpoint/2010/main" val="2256646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C374A-0953-5747-E52E-7A72F8160326}"/>
            </a:ext>
          </a:extLst>
        </p:cNvPr>
        <p:cNvGrpSpPr/>
        <p:nvPr/>
      </p:nvGrpSpPr>
      <p:grpSpPr>
        <a:xfrm>
          <a:off x="0" y="0"/>
          <a:ext cx="0" cy="0"/>
          <a:chOff x="0" y="0"/>
          <a:chExt cx="0" cy="0"/>
        </a:xfrm>
      </p:grpSpPr>
      <p:sp>
        <p:nvSpPr>
          <p:cNvPr id="22" name="Text Placeholder 21">
            <a:extLst>
              <a:ext uri="{FF2B5EF4-FFF2-40B4-BE49-F238E27FC236}">
                <a16:creationId xmlns:a16="http://schemas.microsoft.com/office/drawing/2014/main" id="{3478DA19-2CB1-5940-BE99-02D6DA461FEA}"/>
              </a:ext>
            </a:extLst>
          </p:cNvPr>
          <p:cNvSpPr>
            <a:spLocks noGrp="1"/>
          </p:cNvSpPr>
          <p:nvPr>
            <p:ph type="title"/>
          </p:nvPr>
        </p:nvSpPr>
        <p:spPr>
          <a:xfrm>
            <a:off x="6337298" y="2063075"/>
            <a:ext cx="5257799" cy="1268810"/>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3200" noProof="0" dirty="0"/>
              <a:t>GOING ELECTRIC INTAKE FORM</a:t>
            </a:r>
          </a:p>
        </p:txBody>
      </p:sp>
      <p:sp>
        <p:nvSpPr>
          <p:cNvPr id="47" name="Content Placeholder 46">
            <a:extLst>
              <a:ext uri="{FF2B5EF4-FFF2-40B4-BE49-F238E27FC236}">
                <a16:creationId xmlns:a16="http://schemas.microsoft.com/office/drawing/2014/main" id="{DF9BD1E9-64B3-5E4F-017C-2B908EB947F3}"/>
              </a:ext>
            </a:extLst>
          </p:cNvPr>
          <p:cNvSpPr>
            <a:spLocks noGrp="1"/>
          </p:cNvSpPr>
          <p:nvPr>
            <p:ph sz="quarter" idx="15"/>
          </p:nvPr>
        </p:nvSpPr>
        <p:spPr>
          <a:xfrm>
            <a:off x="6337298" y="3200401"/>
            <a:ext cx="5257799" cy="1701800"/>
          </a:xfrm>
        </p:spPr>
        <p:txBody>
          <a:bodyPr/>
          <a:lstStyle/>
          <a:p>
            <a:pPr algn="ctr"/>
            <a:r>
              <a:rPr lang="en-US" sz="2800" dirty="0"/>
              <a:t>Provide your name, city, county, state, and email</a:t>
            </a:r>
          </a:p>
        </p:txBody>
      </p:sp>
      <p:sp>
        <p:nvSpPr>
          <p:cNvPr id="2" name="Date Placeholder 1">
            <a:extLst>
              <a:ext uri="{FF2B5EF4-FFF2-40B4-BE49-F238E27FC236}">
                <a16:creationId xmlns:a16="http://schemas.microsoft.com/office/drawing/2014/main" id="{77F5D706-100A-EA3C-229E-F43F0DF85F3D}"/>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150" normalizeH="0" baseline="0" noProof="0" dirty="0">
                <a:ln>
                  <a:noFill/>
                </a:ln>
                <a:solidFill>
                  <a:prstClr val="white"/>
                </a:solidFill>
                <a:effectLst/>
                <a:uLnTx/>
                <a:uFillTx/>
                <a:latin typeface="Univers Light" panose="020B0403020202020204" pitchFamily="34" charset="0"/>
                <a:ea typeface="+mn-ea"/>
                <a:cs typeface="+mn-cs"/>
              </a:rPr>
              <a:t>8/05/20XX</a:t>
            </a:r>
          </a:p>
        </p:txBody>
      </p:sp>
      <p:sp>
        <p:nvSpPr>
          <p:cNvPr id="3" name="Footer Placeholder 2">
            <a:extLst>
              <a:ext uri="{FF2B5EF4-FFF2-40B4-BE49-F238E27FC236}">
                <a16:creationId xmlns:a16="http://schemas.microsoft.com/office/drawing/2014/main" id="{6E9DCD79-BC12-2DED-578B-87390AF20DE2}"/>
              </a:ext>
            </a:extLst>
          </p:cNvPr>
          <p:cNvSpPr>
            <a:spLocks noGrp="1"/>
          </p:cNvSpPr>
          <p:nvPr>
            <p:ph type="ftr" sz="quarter" idx="11"/>
          </p:nvPr>
        </p:nvSpPr>
        <p:spPr>
          <a:xfrm>
            <a:off x="6519230" y="6356350"/>
            <a:ext cx="315291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150" normalizeH="0" baseline="0" noProof="0" dirty="0">
                <a:ln>
                  <a:noFill/>
                </a:ln>
                <a:solidFill>
                  <a:srgbClr val="CA553E">
                    <a:lumMod val="75000"/>
                  </a:srgbClr>
                </a:solidFill>
                <a:effectLst/>
                <a:uLnTx/>
                <a:uFillTx/>
                <a:latin typeface="Univers Light" panose="020B0403020202020204" pitchFamily="34" charset="0"/>
                <a:ea typeface="+mn-ea"/>
                <a:cs typeface="+mn-cs"/>
              </a:rPr>
              <a:t>NJ ECN: Going electric intake form</a:t>
            </a:r>
          </a:p>
        </p:txBody>
      </p:sp>
      <p:sp>
        <p:nvSpPr>
          <p:cNvPr id="4" name="Slide Number Placeholder 3">
            <a:extLst>
              <a:ext uri="{FF2B5EF4-FFF2-40B4-BE49-F238E27FC236}">
                <a16:creationId xmlns:a16="http://schemas.microsoft.com/office/drawing/2014/main" id="{7CBD97BC-A57F-5A4C-DB67-86DE3BA2415E}"/>
              </a:ext>
            </a:extLst>
          </p:cNvPr>
          <p:cNvSpPr>
            <a:spLocks noGrp="1"/>
          </p:cNvSpPr>
          <p:nvPr>
            <p:ph type="sldNum" sz="quarter" idx="12"/>
          </p:nvPr>
        </p:nvSpPr>
        <p:spPr>
          <a:xfrm>
            <a:off x="10510344" y="6356350"/>
            <a:ext cx="8434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65601-5AE2-46FC-B138-694DDD2B510D}" type="slidenum">
              <a:rPr kumimoji="0" lang="en-US" sz="900" b="0" i="0" u="none" strike="noStrike" kern="1200" cap="none" spc="150" normalizeH="0" baseline="0" noProof="0" smtClean="0">
                <a:ln>
                  <a:noFill/>
                </a:ln>
                <a:solidFill>
                  <a:srgbClr val="CA553E">
                    <a:lumMod val="75000"/>
                  </a:srgbClr>
                </a:solidFill>
                <a:effectLst/>
                <a:uLnTx/>
                <a:uFillTx/>
                <a:latin typeface="Univers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none" spc="150" normalizeH="0" baseline="0" noProof="0" dirty="0">
              <a:ln>
                <a:noFill/>
              </a:ln>
              <a:solidFill>
                <a:srgbClr val="CA553E">
                  <a:lumMod val="75000"/>
                </a:srgbClr>
              </a:solidFill>
              <a:effectLst/>
              <a:uLnTx/>
              <a:uFillTx/>
              <a:latin typeface="Univers Light" panose="020B0403020202020204" pitchFamily="34" charset="0"/>
              <a:ea typeface="+mn-ea"/>
              <a:cs typeface="+mn-cs"/>
            </a:endParaRPr>
          </a:p>
        </p:txBody>
      </p:sp>
      <p:pic>
        <p:nvPicPr>
          <p:cNvPr id="8" name="Picture Placeholder 7">
            <a:extLst>
              <a:ext uri="{FF2B5EF4-FFF2-40B4-BE49-F238E27FC236}">
                <a16:creationId xmlns:a16="http://schemas.microsoft.com/office/drawing/2014/main" id="{793DB9CF-37B9-6718-8447-6951048195A4}"/>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l="16061" r="16061"/>
          <a:stretch>
            <a:fillRect/>
          </a:stretch>
        </p:blipFill>
        <p:spPr/>
      </p:pic>
    </p:spTree>
    <p:extLst>
      <p:ext uri="{BB962C8B-B14F-4D97-AF65-F5344CB8AC3E}">
        <p14:creationId xmlns:p14="http://schemas.microsoft.com/office/powerpoint/2010/main" val="38944413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0F1944A9-FD87-4ADB-BC13-44BB7AD0FDF4}"/>
              </a:ext>
            </a:extLst>
          </p:cNvPr>
          <p:cNvSpPr>
            <a:spLocks noGrp="1"/>
          </p:cNvSpPr>
          <p:nvPr>
            <p:ph type="title"/>
          </p:nvPr>
        </p:nvSpPr>
        <p:spPr>
          <a:xfrm>
            <a:off x="618189" y="3893331"/>
            <a:ext cx="3183222" cy="523708"/>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noProof="0" dirty="0"/>
              <a:t> Answer a few simple questions</a:t>
            </a:r>
          </a:p>
        </p:txBody>
      </p:sp>
      <p:sp>
        <p:nvSpPr>
          <p:cNvPr id="18" name="Content Placeholder 17">
            <a:extLst>
              <a:ext uri="{FF2B5EF4-FFF2-40B4-BE49-F238E27FC236}">
                <a16:creationId xmlns:a16="http://schemas.microsoft.com/office/drawing/2014/main" id="{FA3B8B57-53E4-4533-98FE-DA8FC4A5684C}"/>
              </a:ext>
            </a:extLst>
          </p:cNvPr>
          <p:cNvSpPr>
            <a:spLocks noGrp="1"/>
          </p:cNvSpPr>
          <p:nvPr>
            <p:ph sz="quarter" idx="15"/>
          </p:nvPr>
        </p:nvSpPr>
        <p:spPr>
          <a:xfrm>
            <a:off x="6442365" y="1814944"/>
            <a:ext cx="4114798" cy="779173"/>
          </a:xfrm>
        </p:spPr>
        <p:txBody>
          <a:bodyPr/>
          <a:lstStyle/>
          <a:p>
            <a:r>
              <a:rPr lang="en-US" b="1" dirty="0"/>
              <a:t>Why do you want to electrify your home / apartment?</a:t>
            </a:r>
          </a:p>
          <a:p>
            <a:endParaRPr lang="en-US" dirty="0"/>
          </a:p>
          <a:p>
            <a:r>
              <a:rPr lang="en-US" b="1" dirty="0"/>
              <a:t>Do you have an anticipated time frame to start on your electrification journey?</a:t>
            </a:r>
          </a:p>
          <a:p>
            <a:endParaRPr lang="en-US" dirty="0"/>
          </a:p>
          <a:p>
            <a:endParaRPr lang="en-US" dirty="0"/>
          </a:p>
        </p:txBody>
      </p:sp>
      <p:sp>
        <p:nvSpPr>
          <p:cNvPr id="59" name="Content Placeholder 58">
            <a:extLst>
              <a:ext uri="{FF2B5EF4-FFF2-40B4-BE49-F238E27FC236}">
                <a16:creationId xmlns:a16="http://schemas.microsoft.com/office/drawing/2014/main" id="{B9E9DD8A-3636-40F3-B90A-638534A1C5F7}"/>
              </a:ext>
            </a:extLst>
          </p:cNvPr>
          <p:cNvSpPr>
            <a:spLocks noGrp="1"/>
          </p:cNvSpPr>
          <p:nvPr>
            <p:ph sz="quarter" idx="16"/>
          </p:nvPr>
        </p:nvSpPr>
        <p:spPr>
          <a:xfrm>
            <a:off x="6442364" y="3768440"/>
            <a:ext cx="4114799" cy="1662149"/>
          </a:xfrm>
        </p:spPr>
        <p:txBody>
          <a:bodyPr/>
          <a:lstStyle/>
          <a:p>
            <a:r>
              <a:rPr lang="en-US" b="1" dirty="0"/>
              <a:t>Do you have an estimated cost in mind for your electrification improvements? </a:t>
            </a:r>
          </a:p>
          <a:p>
            <a:endParaRPr lang="en-US" b="1" dirty="0"/>
          </a:p>
          <a:p>
            <a:r>
              <a:rPr lang="en-US" b="1" dirty="0"/>
              <a:t>Are you familiar with Rewiring America and their ​Personal Electrification Planner?</a:t>
            </a:r>
          </a:p>
        </p:txBody>
      </p:sp>
      <p:sp>
        <p:nvSpPr>
          <p:cNvPr id="4" name="Footer Placeholder 3">
            <a:extLst>
              <a:ext uri="{FF2B5EF4-FFF2-40B4-BE49-F238E27FC236}">
                <a16:creationId xmlns:a16="http://schemas.microsoft.com/office/drawing/2014/main" id="{838D41EE-C782-4F2D-90DF-C2FD4A0BC872}"/>
              </a:ext>
            </a:extLst>
          </p:cNvPr>
          <p:cNvSpPr>
            <a:spLocks noGrp="1"/>
          </p:cNvSpPr>
          <p:nvPr>
            <p:ph type="ftr" sz="quarter" idx="11"/>
          </p:nvPr>
        </p:nvSpPr>
        <p:spPr>
          <a:xfrm>
            <a:off x="4689764" y="6353464"/>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150" normalizeH="0" baseline="0" noProof="0" dirty="0">
                <a:ln>
                  <a:noFill/>
                </a:ln>
                <a:solidFill>
                  <a:srgbClr val="CA553E">
                    <a:lumMod val="75000"/>
                  </a:srgbClr>
                </a:solidFill>
                <a:effectLst/>
                <a:uLnTx/>
                <a:uFillTx/>
                <a:latin typeface="Univers Light" panose="020B0403020202020204" pitchFamily="34" charset="0"/>
                <a:ea typeface="+mn-ea"/>
                <a:cs typeface="+mn-cs"/>
              </a:rPr>
              <a:t>NJ ECN: Going electric intake form</a:t>
            </a:r>
          </a:p>
        </p:txBody>
      </p:sp>
      <p:sp>
        <p:nvSpPr>
          <p:cNvPr id="5" name="Slide Number Placeholder 4">
            <a:extLst>
              <a:ext uri="{FF2B5EF4-FFF2-40B4-BE49-F238E27FC236}">
                <a16:creationId xmlns:a16="http://schemas.microsoft.com/office/drawing/2014/main" id="{DD5F5660-F6B8-485C-94CC-0A886850689E}"/>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65601-5AE2-46FC-B138-694DDD2B510D}" type="slidenum">
              <a:rPr kumimoji="0" lang="en-US" sz="900" b="0" i="0" u="none" strike="noStrike" kern="1200" cap="none" spc="150" normalizeH="0" baseline="0" noProof="0" smtClean="0">
                <a:ln>
                  <a:noFill/>
                </a:ln>
                <a:solidFill>
                  <a:srgbClr val="CA553E">
                    <a:lumMod val="75000"/>
                  </a:srgbClr>
                </a:solidFill>
                <a:effectLst/>
                <a:uLnTx/>
                <a:uFillTx/>
                <a:latin typeface="Univers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150" normalizeH="0" baseline="0" noProof="0" dirty="0">
              <a:ln>
                <a:noFill/>
              </a:ln>
              <a:solidFill>
                <a:srgbClr val="CA553E">
                  <a:lumMod val="75000"/>
                </a:srgbClr>
              </a:solidFill>
              <a:effectLst/>
              <a:uLnTx/>
              <a:uFillTx/>
              <a:latin typeface="Univers Light" panose="020B0403020202020204" pitchFamily="34" charset="0"/>
              <a:ea typeface="+mn-ea"/>
              <a:cs typeface="+mn-cs"/>
            </a:endParaRPr>
          </a:p>
        </p:txBody>
      </p:sp>
    </p:spTree>
    <p:extLst>
      <p:ext uri="{BB962C8B-B14F-4D97-AF65-F5344CB8AC3E}">
        <p14:creationId xmlns:p14="http://schemas.microsoft.com/office/powerpoint/2010/main" val="25071416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35522-1055-A088-7BE0-FD1402DA3150}"/>
            </a:ext>
          </a:extLst>
        </p:cNvPr>
        <p:cNvGrpSpPr/>
        <p:nvPr/>
      </p:nvGrpSpPr>
      <p:grpSpPr>
        <a:xfrm>
          <a:off x="0" y="0"/>
          <a:ext cx="0" cy="0"/>
          <a:chOff x="0" y="0"/>
          <a:chExt cx="0" cy="0"/>
        </a:xfrm>
      </p:grpSpPr>
      <p:sp>
        <p:nvSpPr>
          <p:cNvPr id="22" name="Text Placeholder 21">
            <a:extLst>
              <a:ext uri="{FF2B5EF4-FFF2-40B4-BE49-F238E27FC236}">
                <a16:creationId xmlns:a16="http://schemas.microsoft.com/office/drawing/2014/main" id="{E8E7D116-1807-C9A6-EB44-2FA9628C4D0E}"/>
              </a:ext>
            </a:extLst>
          </p:cNvPr>
          <p:cNvSpPr>
            <a:spLocks noGrp="1"/>
          </p:cNvSpPr>
          <p:nvPr>
            <p:ph type="title"/>
          </p:nvPr>
        </p:nvSpPr>
        <p:spPr>
          <a:xfrm>
            <a:off x="6327424" y="2794595"/>
            <a:ext cx="5257799" cy="1268810"/>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3600" noProof="0" dirty="0"/>
              <a:t>An electrification coach will contact you to get started</a:t>
            </a:r>
          </a:p>
        </p:txBody>
      </p:sp>
      <p:sp>
        <p:nvSpPr>
          <p:cNvPr id="2" name="Date Placeholder 1">
            <a:extLst>
              <a:ext uri="{FF2B5EF4-FFF2-40B4-BE49-F238E27FC236}">
                <a16:creationId xmlns:a16="http://schemas.microsoft.com/office/drawing/2014/main" id="{C322E0B8-7DA8-34FE-82BF-2EE7BE0C2E36}"/>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150" normalizeH="0" baseline="0" noProof="0" dirty="0">
                <a:ln>
                  <a:noFill/>
                </a:ln>
                <a:solidFill>
                  <a:prstClr val="white"/>
                </a:solidFill>
                <a:effectLst/>
                <a:uLnTx/>
                <a:uFillTx/>
                <a:latin typeface="Univers Light" panose="020B0403020202020204" pitchFamily="34" charset="0"/>
                <a:ea typeface="+mn-ea"/>
                <a:cs typeface="+mn-cs"/>
              </a:rPr>
              <a:t>8/05/20XX</a:t>
            </a:r>
          </a:p>
        </p:txBody>
      </p:sp>
      <p:sp>
        <p:nvSpPr>
          <p:cNvPr id="3" name="Footer Placeholder 2">
            <a:extLst>
              <a:ext uri="{FF2B5EF4-FFF2-40B4-BE49-F238E27FC236}">
                <a16:creationId xmlns:a16="http://schemas.microsoft.com/office/drawing/2014/main" id="{AB3ACEA4-D372-2E4A-7098-F16F33ED3583}"/>
              </a:ext>
            </a:extLst>
          </p:cNvPr>
          <p:cNvSpPr>
            <a:spLocks noGrp="1"/>
          </p:cNvSpPr>
          <p:nvPr>
            <p:ph type="ftr" sz="quarter" idx="11"/>
          </p:nvPr>
        </p:nvSpPr>
        <p:spPr>
          <a:xfrm>
            <a:off x="6519230" y="6356350"/>
            <a:ext cx="315291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150" normalizeH="0" baseline="0" noProof="0" dirty="0">
                <a:ln>
                  <a:noFill/>
                </a:ln>
                <a:solidFill>
                  <a:srgbClr val="CA553E">
                    <a:lumMod val="75000"/>
                  </a:srgbClr>
                </a:solidFill>
                <a:effectLst/>
                <a:uLnTx/>
                <a:uFillTx/>
                <a:latin typeface="Univers Light" panose="020B0403020202020204" pitchFamily="34" charset="0"/>
                <a:ea typeface="+mn-ea"/>
                <a:cs typeface="+mn-cs"/>
              </a:rPr>
              <a:t>NJ ECN: Going electric intake form</a:t>
            </a:r>
          </a:p>
        </p:txBody>
      </p:sp>
      <p:sp>
        <p:nvSpPr>
          <p:cNvPr id="4" name="Slide Number Placeholder 3">
            <a:extLst>
              <a:ext uri="{FF2B5EF4-FFF2-40B4-BE49-F238E27FC236}">
                <a16:creationId xmlns:a16="http://schemas.microsoft.com/office/drawing/2014/main" id="{53607A98-CCFB-F6F5-DA48-8DEB209CE363}"/>
              </a:ext>
            </a:extLst>
          </p:cNvPr>
          <p:cNvSpPr>
            <a:spLocks noGrp="1"/>
          </p:cNvSpPr>
          <p:nvPr>
            <p:ph type="sldNum" sz="quarter" idx="12"/>
          </p:nvPr>
        </p:nvSpPr>
        <p:spPr>
          <a:xfrm>
            <a:off x="10510344" y="6356350"/>
            <a:ext cx="8434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65601-5AE2-46FC-B138-694DDD2B510D}" type="slidenum">
              <a:rPr kumimoji="0" lang="en-US" sz="900" b="0" i="0" u="none" strike="noStrike" kern="1200" cap="none" spc="150" normalizeH="0" baseline="0" noProof="0" smtClean="0">
                <a:ln>
                  <a:noFill/>
                </a:ln>
                <a:solidFill>
                  <a:srgbClr val="CA553E">
                    <a:lumMod val="75000"/>
                  </a:srgbClr>
                </a:solidFill>
                <a:effectLst/>
                <a:uLnTx/>
                <a:uFillTx/>
                <a:latin typeface="Univers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150" normalizeH="0" baseline="0" noProof="0" dirty="0">
              <a:ln>
                <a:noFill/>
              </a:ln>
              <a:solidFill>
                <a:srgbClr val="CA553E">
                  <a:lumMod val="75000"/>
                </a:srgbClr>
              </a:solidFill>
              <a:effectLst/>
              <a:uLnTx/>
              <a:uFillTx/>
              <a:latin typeface="Univers Light" panose="020B0403020202020204" pitchFamily="34" charset="0"/>
              <a:ea typeface="+mn-ea"/>
              <a:cs typeface="+mn-cs"/>
            </a:endParaRPr>
          </a:p>
        </p:txBody>
      </p:sp>
      <p:pic>
        <p:nvPicPr>
          <p:cNvPr id="9" name="Picture 8">
            <a:extLst>
              <a:ext uri="{FF2B5EF4-FFF2-40B4-BE49-F238E27FC236}">
                <a16:creationId xmlns:a16="http://schemas.microsoft.com/office/drawing/2014/main" id="{B62AC747-EECA-7AB6-85FD-BF5D8AD8D7D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5403273" cy="3241964"/>
          </a:xfrm>
          <a:prstGeom prst="rect">
            <a:avLst/>
          </a:prstGeom>
        </p:spPr>
      </p:pic>
      <p:sp>
        <p:nvSpPr>
          <p:cNvPr id="10" name="Rectangle 9">
            <a:extLst>
              <a:ext uri="{FF2B5EF4-FFF2-40B4-BE49-F238E27FC236}">
                <a16:creationId xmlns:a16="http://schemas.microsoft.com/office/drawing/2014/main" id="{DA43D12A-57AA-7B44-8FA9-818C9D429A09}"/>
              </a:ext>
            </a:extLst>
          </p:cNvPr>
          <p:cNvSpPr/>
          <p:nvPr/>
        </p:nvSpPr>
        <p:spPr>
          <a:xfrm>
            <a:off x="0" y="3241964"/>
            <a:ext cx="5403273" cy="36160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nivers Light"/>
              <a:ea typeface="+mn-ea"/>
              <a:cs typeface="+mn-cs"/>
            </a:endParaRPr>
          </a:p>
        </p:txBody>
      </p:sp>
      <p:sp>
        <p:nvSpPr>
          <p:cNvPr id="12" name="TextBox 11">
            <a:extLst>
              <a:ext uri="{FF2B5EF4-FFF2-40B4-BE49-F238E27FC236}">
                <a16:creationId xmlns:a16="http://schemas.microsoft.com/office/drawing/2014/main" id="{B481C8F7-49AE-B78E-B2E7-0ABAD4574C78}"/>
              </a:ext>
            </a:extLst>
          </p:cNvPr>
          <p:cNvSpPr txBox="1"/>
          <p:nvPr/>
        </p:nvSpPr>
        <p:spPr>
          <a:xfrm>
            <a:off x="637000" y="3429000"/>
            <a:ext cx="4129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Univers Light"/>
                <a:ea typeface="+mn-ea"/>
                <a:cs typeface="+mn-cs"/>
              </a:rPr>
              <a:t>Link to Intake 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Univers Light"/>
                <a:ea typeface="+mn-ea"/>
                <a:cs typeface="+mn-cs"/>
              </a:rPr>
              <a:t>https://tinyurl.com/yc2ew6rc</a:t>
            </a:r>
          </a:p>
        </p:txBody>
      </p:sp>
      <p:pic>
        <p:nvPicPr>
          <p:cNvPr id="15" name="Picture 14">
            <a:extLst>
              <a:ext uri="{FF2B5EF4-FFF2-40B4-BE49-F238E27FC236}">
                <a16:creationId xmlns:a16="http://schemas.microsoft.com/office/drawing/2014/main" id="{E76E97AA-9D93-E606-D277-4834F7F6D75B}"/>
              </a:ext>
            </a:extLst>
          </p:cNvPr>
          <p:cNvPicPr>
            <a:picLocks noChangeAspect="1"/>
          </p:cNvPicPr>
          <p:nvPr/>
        </p:nvPicPr>
        <p:blipFill>
          <a:blip r:embed="rId5"/>
          <a:stretch>
            <a:fillRect/>
          </a:stretch>
        </p:blipFill>
        <p:spPr>
          <a:xfrm>
            <a:off x="1871548" y="4409949"/>
            <a:ext cx="1660173" cy="2064148"/>
          </a:xfrm>
          <a:prstGeom prst="rect">
            <a:avLst/>
          </a:prstGeom>
        </p:spPr>
      </p:pic>
    </p:spTree>
    <p:extLst>
      <p:ext uri="{BB962C8B-B14F-4D97-AF65-F5344CB8AC3E}">
        <p14:creationId xmlns:p14="http://schemas.microsoft.com/office/powerpoint/2010/main" val="22724379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866A4-C29F-B0F2-155B-F43CCBA5119A}"/>
            </a:ext>
          </a:extLst>
        </p:cNvPr>
        <p:cNvGrpSpPr/>
        <p:nvPr/>
      </p:nvGrpSpPr>
      <p:grpSpPr>
        <a:xfrm>
          <a:off x="0" y="0"/>
          <a:ext cx="0" cy="0"/>
          <a:chOff x="0" y="0"/>
          <a:chExt cx="0" cy="0"/>
        </a:xfrm>
      </p:grpSpPr>
      <p:pic>
        <p:nvPicPr>
          <p:cNvPr id="3" name="Picture 2" descr="A house with a fence and a lawn&#10;&#10;Description automatically generated with medium confidence">
            <a:extLst>
              <a:ext uri="{FF2B5EF4-FFF2-40B4-BE49-F238E27FC236}">
                <a16:creationId xmlns:a16="http://schemas.microsoft.com/office/drawing/2014/main" id="{DDC64F27-A628-6056-0F7C-A58E0B23FB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046" y="0"/>
            <a:ext cx="9137908" cy="6858000"/>
          </a:xfrm>
          <a:prstGeom prst="rect">
            <a:avLst/>
          </a:prstGeom>
        </p:spPr>
      </p:pic>
      <p:sp>
        <p:nvSpPr>
          <p:cNvPr id="2" name="TextBox 1">
            <a:extLst>
              <a:ext uri="{FF2B5EF4-FFF2-40B4-BE49-F238E27FC236}">
                <a16:creationId xmlns:a16="http://schemas.microsoft.com/office/drawing/2014/main" id="{4F29A69F-061D-B0CD-9E53-7B3DB64AB31F}"/>
              </a:ext>
            </a:extLst>
          </p:cNvPr>
          <p:cNvSpPr txBox="1"/>
          <p:nvPr/>
        </p:nvSpPr>
        <p:spPr>
          <a:xfrm>
            <a:off x="2993591" y="0"/>
            <a:ext cx="7487947"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NJ ELECTRIFICATION COACHING NETWORK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KAREN CASE STUDY, NEPTUNE CITY, NJ </a:t>
            </a: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2024-11-21</a:t>
            </a:r>
            <a:endPar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809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C381C-C22F-900E-9A21-E229FFD47D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CD5670-C12A-5076-2041-23FB40B8C455}"/>
              </a:ext>
            </a:extLst>
          </p:cNvPr>
          <p:cNvSpPr>
            <a:spLocks noGrp="1"/>
          </p:cNvSpPr>
          <p:nvPr>
            <p:ph type="ctrTitle"/>
          </p:nvPr>
        </p:nvSpPr>
        <p:spPr/>
        <p:txBody>
          <a:bodyPr/>
          <a:lstStyle/>
          <a:p>
            <a:r>
              <a:rPr lang="en-US" dirty="0"/>
              <a:t>NJ Electrification Coach Network</a:t>
            </a:r>
          </a:p>
        </p:txBody>
      </p:sp>
      <p:sp>
        <p:nvSpPr>
          <p:cNvPr id="3" name="Subtitle 2">
            <a:extLst>
              <a:ext uri="{FF2B5EF4-FFF2-40B4-BE49-F238E27FC236}">
                <a16:creationId xmlns:a16="http://schemas.microsoft.com/office/drawing/2014/main" id="{5CE69D2B-3EF2-6D4B-7B05-F11305397EEB}"/>
              </a:ext>
            </a:extLst>
          </p:cNvPr>
          <p:cNvSpPr>
            <a:spLocks noGrp="1"/>
          </p:cNvSpPr>
          <p:nvPr>
            <p:ph type="subTitle" idx="1"/>
          </p:nvPr>
        </p:nvSpPr>
        <p:spPr/>
        <p:txBody>
          <a:bodyPr/>
          <a:lstStyle/>
          <a:p>
            <a:r>
              <a:rPr lang="en-US" dirty="0"/>
              <a:t>How does a coaching session proceed?</a:t>
            </a:r>
          </a:p>
          <a:p>
            <a:r>
              <a:rPr lang="en-US" dirty="0"/>
              <a:t>Without a good plan, you can’t expect good results!</a:t>
            </a:r>
          </a:p>
        </p:txBody>
      </p:sp>
    </p:spTree>
    <p:extLst>
      <p:ext uri="{BB962C8B-B14F-4D97-AF65-F5344CB8AC3E}">
        <p14:creationId xmlns:p14="http://schemas.microsoft.com/office/powerpoint/2010/main" val="33403795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ouse with a table and chairs&#10;&#10;Description automatically generated">
            <a:extLst>
              <a:ext uri="{FF2B5EF4-FFF2-40B4-BE49-F238E27FC236}">
                <a16:creationId xmlns:a16="http://schemas.microsoft.com/office/drawing/2014/main" id="{86EF73A9-16FD-A24E-50F4-03288FCCF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1313160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FA953C-36AF-2D9B-2574-AD2DC214B7BB}"/>
              </a:ext>
            </a:extLst>
          </p:cNvPr>
          <p:cNvPicPr>
            <a:picLocks noChangeAspect="1"/>
          </p:cNvPicPr>
          <p:nvPr/>
        </p:nvPicPr>
        <p:blipFill>
          <a:blip r:embed="rId3"/>
          <a:stretch>
            <a:fillRect/>
          </a:stretch>
        </p:blipFill>
        <p:spPr>
          <a:xfrm>
            <a:off x="6367801" y="3961996"/>
            <a:ext cx="5722599" cy="2896004"/>
          </a:xfrm>
          <a:prstGeom prst="rect">
            <a:avLst/>
          </a:prstGeom>
        </p:spPr>
      </p:pic>
      <p:pic>
        <p:nvPicPr>
          <p:cNvPr id="3" name="Picture 2" descr="A screenshot of a web page&#10;&#10;Description automatically generated">
            <a:extLst>
              <a:ext uri="{FF2B5EF4-FFF2-40B4-BE49-F238E27FC236}">
                <a16:creationId xmlns:a16="http://schemas.microsoft.com/office/drawing/2014/main" id="{1FBAAAED-9902-C40E-9EFD-7B2CF69532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0" y="0"/>
            <a:ext cx="6266201" cy="6858000"/>
          </a:xfrm>
          <a:prstGeom prst="rect">
            <a:avLst/>
          </a:prstGeom>
        </p:spPr>
      </p:pic>
    </p:spTree>
    <p:extLst>
      <p:ext uri="{BB962C8B-B14F-4D97-AF65-F5344CB8AC3E}">
        <p14:creationId xmlns:p14="http://schemas.microsoft.com/office/powerpoint/2010/main" val="453273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517E5-3D85-322E-2B66-CAADAC64B9FA}"/>
            </a:ext>
          </a:extLst>
        </p:cNvPr>
        <p:cNvGrpSpPr/>
        <p:nvPr/>
      </p:nvGrpSpPr>
      <p:grpSpPr>
        <a:xfrm>
          <a:off x="0" y="0"/>
          <a:ext cx="0" cy="0"/>
          <a:chOff x="0" y="0"/>
          <a:chExt cx="0" cy="0"/>
        </a:xfrm>
      </p:grpSpPr>
      <p:pic>
        <p:nvPicPr>
          <p:cNvPr id="4" name="Picture 3" descr="A close up of a panel">
            <a:extLst>
              <a:ext uri="{FF2B5EF4-FFF2-40B4-BE49-F238E27FC236}">
                <a16:creationId xmlns:a16="http://schemas.microsoft.com/office/drawing/2014/main" id="{FBBBC69E-554B-EEA8-4C6D-0BA297848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3695" y="0"/>
            <a:ext cx="5364609" cy="6858000"/>
          </a:xfrm>
          <a:prstGeom prst="rect">
            <a:avLst/>
          </a:prstGeom>
        </p:spPr>
      </p:pic>
    </p:spTree>
    <p:extLst>
      <p:ext uri="{BB962C8B-B14F-4D97-AF65-F5344CB8AC3E}">
        <p14:creationId xmlns:p14="http://schemas.microsoft.com/office/powerpoint/2010/main" val="29161353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A591D-7F36-C108-DDA7-26F865737DB4}"/>
            </a:ext>
          </a:extLst>
        </p:cNvPr>
        <p:cNvGrpSpPr/>
        <p:nvPr/>
      </p:nvGrpSpPr>
      <p:grpSpPr>
        <a:xfrm>
          <a:off x="0" y="0"/>
          <a:ext cx="0" cy="0"/>
          <a:chOff x="0" y="0"/>
          <a:chExt cx="0" cy="0"/>
        </a:xfrm>
      </p:grpSpPr>
      <p:pic>
        <p:nvPicPr>
          <p:cNvPr id="3" name="Picture 2" descr="A grey metal object with a red circle on it&#10;&#10;Description automatically generated">
            <a:extLst>
              <a:ext uri="{FF2B5EF4-FFF2-40B4-BE49-F238E27FC236}">
                <a16:creationId xmlns:a16="http://schemas.microsoft.com/office/drawing/2014/main" id="{C6E2E128-1EFC-F158-2265-9D35900FF1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38796779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B3130-983D-0954-B78D-342EBBD3AAA8}"/>
            </a:ext>
          </a:extLst>
        </p:cNvPr>
        <p:cNvGrpSpPr/>
        <p:nvPr/>
      </p:nvGrpSpPr>
      <p:grpSpPr>
        <a:xfrm>
          <a:off x="0" y="0"/>
          <a:ext cx="0" cy="0"/>
          <a:chOff x="0" y="0"/>
          <a:chExt cx="0" cy="0"/>
        </a:xfrm>
      </p:grpSpPr>
      <p:pic>
        <p:nvPicPr>
          <p:cNvPr id="3" name="Picture 2" descr="A label on a package&#10;&#10;Description automatically generated">
            <a:extLst>
              <a:ext uri="{FF2B5EF4-FFF2-40B4-BE49-F238E27FC236}">
                <a16:creationId xmlns:a16="http://schemas.microsoft.com/office/drawing/2014/main" id="{AA510BA3-BBE3-505B-2057-AEE86E74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3124048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276DD-FC0F-432D-0571-F4E6950202C3}"/>
            </a:ext>
          </a:extLst>
        </p:cNvPr>
        <p:cNvGrpSpPr/>
        <p:nvPr/>
      </p:nvGrpSpPr>
      <p:grpSpPr>
        <a:xfrm>
          <a:off x="0" y="0"/>
          <a:ext cx="0" cy="0"/>
          <a:chOff x="0" y="0"/>
          <a:chExt cx="0" cy="0"/>
        </a:xfrm>
      </p:grpSpPr>
      <p:pic>
        <p:nvPicPr>
          <p:cNvPr id="3" name="Picture 2" descr="A ladder in a room&#10;&#10;Description automatically generated">
            <a:extLst>
              <a:ext uri="{FF2B5EF4-FFF2-40B4-BE49-F238E27FC236}">
                <a16:creationId xmlns:a16="http://schemas.microsoft.com/office/drawing/2014/main" id="{F8C76A37-0711-AAB4-248A-B7F9831E67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4199465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AC044-380F-90F7-04E1-53E9E59445ED}"/>
            </a:ext>
          </a:extLst>
        </p:cNvPr>
        <p:cNvGrpSpPr/>
        <p:nvPr/>
      </p:nvGrpSpPr>
      <p:grpSpPr>
        <a:xfrm>
          <a:off x="0" y="0"/>
          <a:ext cx="0" cy="0"/>
          <a:chOff x="0" y="0"/>
          <a:chExt cx="0" cy="0"/>
        </a:xfrm>
      </p:grpSpPr>
      <p:pic>
        <p:nvPicPr>
          <p:cNvPr id="3" name="Picture 2" descr="A room with a wood floor and a wood floor&#10;&#10;Description automatically generated">
            <a:extLst>
              <a:ext uri="{FF2B5EF4-FFF2-40B4-BE49-F238E27FC236}">
                <a16:creationId xmlns:a16="http://schemas.microsoft.com/office/drawing/2014/main" id="{A65F0599-5E2C-E38A-2095-E217A3EDA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16140" y="214526"/>
            <a:ext cx="6749512" cy="6537435"/>
          </a:xfrm>
          <a:prstGeom prst="rect">
            <a:avLst/>
          </a:prstGeom>
        </p:spPr>
      </p:pic>
    </p:spTree>
    <p:extLst>
      <p:ext uri="{BB962C8B-B14F-4D97-AF65-F5344CB8AC3E}">
        <p14:creationId xmlns:p14="http://schemas.microsoft.com/office/powerpoint/2010/main" val="363642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uler measuring the size of sheep&#10;&#10;Description automatically generated">
            <a:extLst>
              <a:ext uri="{FF2B5EF4-FFF2-40B4-BE49-F238E27FC236}">
                <a16:creationId xmlns:a16="http://schemas.microsoft.com/office/drawing/2014/main" id="{D9F8A796-29B1-2313-F18E-6C90C7FDA1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20427035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0332A-E9DD-C848-7554-96E3EEDCDD57}"/>
            </a:ext>
          </a:extLst>
        </p:cNvPr>
        <p:cNvGrpSpPr/>
        <p:nvPr/>
      </p:nvGrpSpPr>
      <p:grpSpPr>
        <a:xfrm>
          <a:off x="0" y="0"/>
          <a:ext cx="0" cy="0"/>
          <a:chOff x="0" y="0"/>
          <a:chExt cx="0" cy="0"/>
        </a:xfrm>
      </p:grpSpPr>
      <p:pic>
        <p:nvPicPr>
          <p:cNvPr id="3" name="Picture 2" descr="A large metal pipes in a room&#10;&#10;Description automatically generated">
            <a:extLst>
              <a:ext uri="{FF2B5EF4-FFF2-40B4-BE49-F238E27FC236}">
                <a16:creationId xmlns:a16="http://schemas.microsoft.com/office/drawing/2014/main" id="{4B5E8285-423A-A1EC-7358-AB03E9B81A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26858664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7015B72D-FF86-FB67-DACC-C756778F444B}"/>
              </a:ext>
            </a:extLst>
          </p:cNvPr>
          <p:cNvSpPr>
            <a:spLocks noGrp="1"/>
          </p:cNvSpPr>
          <p:nvPr>
            <p:ph type="title"/>
          </p:nvPr>
        </p:nvSpPr>
        <p:spPr>
          <a:xfrm>
            <a:off x="1052607" y="287245"/>
            <a:ext cx="9637805" cy="878447"/>
          </a:xfrm>
        </p:spPr>
        <p:txBody>
          <a:bodyPr/>
          <a:lstStyle/>
          <a:p>
            <a:r>
              <a:rPr lang="en-US" dirty="0">
                <a:solidFill>
                  <a:schemeClr val="accent2">
                    <a:lumMod val="75000"/>
                  </a:schemeClr>
                </a:solidFill>
              </a:rPr>
              <a:t>A SIMPLE DO-IT-YOURSELF PROJECT</a:t>
            </a:r>
          </a:p>
        </p:txBody>
      </p:sp>
      <p:sp>
        <p:nvSpPr>
          <p:cNvPr id="2" name="TextBox 1">
            <a:extLst>
              <a:ext uri="{FF2B5EF4-FFF2-40B4-BE49-F238E27FC236}">
                <a16:creationId xmlns:a16="http://schemas.microsoft.com/office/drawing/2014/main" id="{0617EB7E-0511-D77B-CA66-3A027807E4E6}"/>
              </a:ext>
            </a:extLst>
          </p:cNvPr>
          <p:cNvSpPr txBox="1"/>
          <p:nvPr/>
        </p:nvSpPr>
        <p:spPr>
          <a:xfrm>
            <a:off x="4326286" y="938256"/>
            <a:ext cx="3539430" cy="6309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US" sz="3600" b="1" i="0" u="none" strike="noStrike" kern="0" cap="all" spc="0" normalizeH="0" baseline="0" noProof="0" dirty="0">
                <a:ln>
                  <a:noFill/>
                </a:ln>
                <a:solidFill>
                  <a:srgbClr val="00882B">
                    <a:lumMod val="75000"/>
                  </a:srgbClr>
                </a:solidFill>
                <a:effectLst/>
                <a:uLnTx/>
                <a:uFillTx/>
                <a:latin typeface="Helvetica"/>
                <a:cs typeface="Helvetica"/>
                <a:sym typeface="Helvetica"/>
              </a:rPr>
              <a:t>DUCT SEALING</a:t>
            </a:r>
          </a:p>
        </p:txBody>
      </p:sp>
      <p:pic>
        <p:nvPicPr>
          <p:cNvPr id="4" name="Picture 3" descr="A stack of foam and foam on a wall&#10;&#10;Description automatically generated with medium confidence">
            <a:extLst>
              <a:ext uri="{FF2B5EF4-FFF2-40B4-BE49-F238E27FC236}">
                <a16:creationId xmlns:a16="http://schemas.microsoft.com/office/drawing/2014/main" id="{BD83A420-9569-0882-41C9-AB14434A24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5494" y="1864284"/>
            <a:ext cx="7753798" cy="4865128"/>
          </a:xfrm>
          <a:prstGeom prst="rect">
            <a:avLst/>
          </a:prstGeom>
        </p:spPr>
      </p:pic>
    </p:spTree>
    <p:extLst>
      <p:ext uri="{BB962C8B-B14F-4D97-AF65-F5344CB8AC3E}">
        <p14:creationId xmlns:p14="http://schemas.microsoft.com/office/powerpoint/2010/main" val="59329920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51A78-A597-3F10-DC04-8F35961BB711}"/>
              </a:ext>
            </a:extLst>
          </p:cNvPr>
          <p:cNvSpPr>
            <a:spLocks noGrp="1"/>
          </p:cNvSpPr>
          <p:nvPr>
            <p:ph type="title"/>
          </p:nvPr>
        </p:nvSpPr>
        <p:spPr/>
        <p:txBody>
          <a:bodyPr>
            <a:normAutofit/>
          </a:bodyPr>
          <a:lstStyle/>
          <a:p>
            <a:r>
              <a:rPr lang="en-US" sz="3200" dirty="0"/>
              <a:t>Quick tour: Rewiring America’s Personal Electrification Planner</a:t>
            </a:r>
            <a:br>
              <a:rPr lang="en-US" sz="3200" dirty="0"/>
            </a:br>
            <a:r>
              <a:rPr lang="en-US" sz="2000" i="1" dirty="0"/>
              <a:t>Your coach will ask similar questions and be able to account for special situations not covered here, as well as explaining the process.</a:t>
            </a:r>
            <a:endParaRPr lang="en-US" sz="3200" i="1" dirty="0"/>
          </a:p>
        </p:txBody>
      </p:sp>
      <p:pic>
        <p:nvPicPr>
          <p:cNvPr id="5" name="Content Placeholder 4">
            <a:extLst>
              <a:ext uri="{FF2B5EF4-FFF2-40B4-BE49-F238E27FC236}">
                <a16:creationId xmlns:a16="http://schemas.microsoft.com/office/drawing/2014/main" id="{05BFA09D-B5EF-09CD-D614-3F70BF3606C6}"/>
              </a:ext>
            </a:extLst>
          </p:cNvPr>
          <p:cNvPicPr>
            <a:picLocks noGrp="1" noChangeAspect="1"/>
          </p:cNvPicPr>
          <p:nvPr>
            <p:ph idx="1"/>
          </p:nvPr>
        </p:nvPicPr>
        <p:blipFill>
          <a:blip r:embed="rId3"/>
          <a:stretch>
            <a:fillRect/>
          </a:stretch>
        </p:blipFill>
        <p:spPr>
          <a:xfrm>
            <a:off x="2674390" y="1690688"/>
            <a:ext cx="6685903" cy="4351338"/>
          </a:xfrm>
        </p:spPr>
      </p:pic>
    </p:spTree>
    <p:extLst>
      <p:ext uri="{BB962C8B-B14F-4D97-AF65-F5344CB8AC3E}">
        <p14:creationId xmlns:p14="http://schemas.microsoft.com/office/powerpoint/2010/main" val="7179959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D3482-B9C3-479F-2B46-C9AB11469453}"/>
            </a:ext>
          </a:extLst>
        </p:cNvPr>
        <p:cNvGrpSpPr/>
        <p:nvPr/>
      </p:nvGrpSpPr>
      <p:grpSpPr>
        <a:xfrm>
          <a:off x="0" y="0"/>
          <a:ext cx="0" cy="0"/>
          <a:chOff x="0" y="0"/>
          <a:chExt cx="0" cy="0"/>
        </a:xfrm>
      </p:grpSpPr>
      <p:pic>
        <p:nvPicPr>
          <p:cNvPr id="3" name="Picture 2" descr="A dryer and dryer in a room&#10;&#10;Description automatically generated">
            <a:extLst>
              <a:ext uri="{FF2B5EF4-FFF2-40B4-BE49-F238E27FC236}">
                <a16:creationId xmlns:a16="http://schemas.microsoft.com/office/drawing/2014/main" id="{251719D4-559B-9D9A-4664-1C78A15B76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22003115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ECBA9-373E-4591-32B7-764D0971868B}"/>
            </a:ext>
          </a:extLst>
        </p:cNvPr>
        <p:cNvGrpSpPr/>
        <p:nvPr/>
      </p:nvGrpSpPr>
      <p:grpSpPr>
        <a:xfrm>
          <a:off x="0" y="0"/>
          <a:ext cx="0" cy="0"/>
          <a:chOff x="0" y="0"/>
          <a:chExt cx="0" cy="0"/>
        </a:xfrm>
      </p:grpSpPr>
      <p:pic>
        <p:nvPicPr>
          <p:cNvPr id="4" name="Picture 3" descr="A washing machine in a room&#10;&#10;Description automatically generated">
            <a:extLst>
              <a:ext uri="{FF2B5EF4-FFF2-40B4-BE49-F238E27FC236}">
                <a16:creationId xmlns:a16="http://schemas.microsoft.com/office/drawing/2014/main" id="{79D9D10F-A413-01E8-58C5-A7797DFFB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15018190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6EF4B-8DD7-F285-4AC9-D7830C9BC2E5}"/>
            </a:ext>
          </a:extLst>
        </p:cNvPr>
        <p:cNvGrpSpPr/>
        <p:nvPr/>
      </p:nvGrpSpPr>
      <p:grpSpPr>
        <a:xfrm>
          <a:off x="0" y="0"/>
          <a:ext cx="0" cy="0"/>
          <a:chOff x="0" y="0"/>
          <a:chExt cx="0" cy="0"/>
        </a:xfrm>
      </p:grpSpPr>
      <p:pic>
        <p:nvPicPr>
          <p:cNvPr id="4" name="Picture 3" descr="A large white water heater&#10;&#10;Description automatically generated">
            <a:extLst>
              <a:ext uri="{FF2B5EF4-FFF2-40B4-BE49-F238E27FC236}">
                <a16:creationId xmlns:a16="http://schemas.microsoft.com/office/drawing/2014/main" id="{EF97D081-4D84-DD9D-7038-FB9E53FCDB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4927" y="0"/>
            <a:ext cx="5143500" cy="6858000"/>
          </a:xfrm>
          <a:prstGeom prst="rect">
            <a:avLst/>
          </a:prstGeom>
        </p:spPr>
      </p:pic>
    </p:spTree>
    <p:extLst>
      <p:ext uri="{BB962C8B-B14F-4D97-AF65-F5344CB8AC3E}">
        <p14:creationId xmlns:p14="http://schemas.microsoft.com/office/powerpoint/2010/main" val="12184740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abel on a machine&#10;&#10;Description automatically generated">
            <a:extLst>
              <a:ext uri="{FF2B5EF4-FFF2-40B4-BE49-F238E27FC236}">
                <a16:creationId xmlns:a16="http://schemas.microsoft.com/office/drawing/2014/main" id="{05A570D0-9A6B-616D-79CF-24027945E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4618" y="0"/>
            <a:ext cx="7202764" cy="6858000"/>
          </a:xfrm>
          <a:prstGeom prst="rect">
            <a:avLst/>
          </a:prstGeom>
        </p:spPr>
      </p:pic>
    </p:spTree>
    <p:extLst>
      <p:ext uri="{BB962C8B-B14F-4D97-AF65-F5344CB8AC3E}">
        <p14:creationId xmlns:p14="http://schemas.microsoft.com/office/powerpoint/2010/main" val="40910713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9037D0-B25B-41C6-9981-020796B38A73}"/>
              </a:ext>
            </a:extLst>
          </p:cNvPr>
          <p:cNvPicPr>
            <a:picLocks noChangeAspect="1"/>
          </p:cNvPicPr>
          <p:nvPr/>
        </p:nvPicPr>
        <p:blipFill>
          <a:blip r:embed="rId3"/>
          <a:stretch>
            <a:fillRect/>
          </a:stretch>
        </p:blipFill>
        <p:spPr>
          <a:xfrm>
            <a:off x="0" y="94784"/>
            <a:ext cx="12192000" cy="6668431"/>
          </a:xfrm>
          <a:prstGeom prst="rect">
            <a:avLst/>
          </a:prstGeom>
        </p:spPr>
      </p:pic>
      <p:sp>
        <p:nvSpPr>
          <p:cNvPr id="9" name="TextBox 8">
            <a:extLst>
              <a:ext uri="{FF2B5EF4-FFF2-40B4-BE49-F238E27FC236}">
                <a16:creationId xmlns:a16="http://schemas.microsoft.com/office/drawing/2014/main" id="{17AA593D-4AEC-6642-D61E-76E239F7DBA3}"/>
              </a:ext>
            </a:extLst>
          </p:cNvPr>
          <p:cNvSpPr txBox="1"/>
          <p:nvPr/>
        </p:nvSpPr>
        <p:spPr>
          <a:xfrm>
            <a:off x="3417748" y="437503"/>
            <a:ext cx="5563895" cy="67710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TOTAL OPERATING COST AND CO2 EMISSIONS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VARIOUS TYPES OF HOT WATER HEATER</a:t>
            </a:r>
          </a:p>
        </p:txBody>
      </p:sp>
    </p:spTree>
    <p:extLst>
      <p:ext uri="{BB962C8B-B14F-4D97-AF65-F5344CB8AC3E}">
        <p14:creationId xmlns:p14="http://schemas.microsoft.com/office/powerpoint/2010/main" val="37969563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3E562-E74C-10D1-AB4D-5FCDC7231CC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382E59D-A1BD-D5A6-91C8-82AB3C9AB67B}"/>
              </a:ext>
            </a:extLst>
          </p:cNvPr>
          <p:cNvPicPr>
            <a:picLocks noChangeAspect="1"/>
          </p:cNvPicPr>
          <p:nvPr/>
        </p:nvPicPr>
        <p:blipFill>
          <a:blip r:embed="rId3"/>
          <a:stretch>
            <a:fillRect/>
          </a:stretch>
        </p:blipFill>
        <p:spPr>
          <a:xfrm>
            <a:off x="725914" y="0"/>
            <a:ext cx="10740172" cy="6858000"/>
          </a:xfrm>
          <a:prstGeom prst="rect">
            <a:avLst/>
          </a:prstGeom>
        </p:spPr>
      </p:pic>
    </p:spTree>
    <p:extLst>
      <p:ext uri="{BB962C8B-B14F-4D97-AF65-F5344CB8AC3E}">
        <p14:creationId xmlns:p14="http://schemas.microsoft.com/office/powerpoint/2010/main" val="21923600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CD6C8F-861D-9302-AA9C-74EC553032C6}"/>
              </a:ext>
            </a:extLst>
          </p:cNvPr>
          <p:cNvPicPr>
            <a:picLocks noChangeAspect="1"/>
          </p:cNvPicPr>
          <p:nvPr/>
        </p:nvPicPr>
        <p:blipFill>
          <a:blip r:embed="rId3"/>
          <a:stretch>
            <a:fillRect/>
          </a:stretch>
        </p:blipFill>
        <p:spPr>
          <a:xfrm>
            <a:off x="0" y="234108"/>
            <a:ext cx="12192000" cy="6389783"/>
          </a:xfrm>
          <a:prstGeom prst="rect">
            <a:avLst/>
          </a:prstGeom>
        </p:spPr>
      </p:pic>
    </p:spTree>
    <p:extLst>
      <p:ext uri="{BB962C8B-B14F-4D97-AF65-F5344CB8AC3E}">
        <p14:creationId xmlns:p14="http://schemas.microsoft.com/office/powerpoint/2010/main" val="25674295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ove with a tea kettle on top&#10;&#10;Description automatically generated">
            <a:extLst>
              <a:ext uri="{FF2B5EF4-FFF2-40B4-BE49-F238E27FC236}">
                <a16:creationId xmlns:a16="http://schemas.microsoft.com/office/drawing/2014/main" id="{B82529BA-236E-41DE-2639-AD9414F38B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13412771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81A53A-5499-1E34-88CA-E2261CD66F27}"/>
              </a:ext>
            </a:extLst>
          </p:cNvPr>
          <p:cNvPicPr>
            <a:picLocks noChangeAspect="1"/>
          </p:cNvPicPr>
          <p:nvPr/>
        </p:nvPicPr>
        <p:blipFill>
          <a:blip r:embed="rId3"/>
          <a:stretch>
            <a:fillRect/>
          </a:stretch>
        </p:blipFill>
        <p:spPr>
          <a:xfrm>
            <a:off x="7066848" y="1094288"/>
            <a:ext cx="4810796" cy="5068007"/>
          </a:xfrm>
          <a:prstGeom prst="rect">
            <a:avLst/>
          </a:prstGeom>
        </p:spPr>
      </p:pic>
      <p:pic>
        <p:nvPicPr>
          <p:cNvPr id="7" name="Picture 6">
            <a:extLst>
              <a:ext uri="{FF2B5EF4-FFF2-40B4-BE49-F238E27FC236}">
                <a16:creationId xmlns:a16="http://schemas.microsoft.com/office/drawing/2014/main" id="{A9B5891A-9B4D-37BA-D5C8-ED87D6D1318A}"/>
              </a:ext>
            </a:extLst>
          </p:cNvPr>
          <p:cNvPicPr>
            <a:picLocks noChangeAspect="1"/>
          </p:cNvPicPr>
          <p:nvPr/>
        </p:nvPicPr>
        <p:blipFill>
          <a:blip r:embed="rId4"/>
          <a:stretch>
            <a:fillRect/>
          </a:stretch>
        </p:blipFill>
        <p:spPr>
          <a:xfrm>
            <a:off x="222034" y="1094288"/>
            <a:ext cx="6490897" cy="5451230"/>
          </a:xfrm>
          <a:prstGeom prst="rect">
            <a:avLst/>
          </a:prstGeom>
        </p:spPr>
      </p:pic>
      <p:sp>
        <p:nvSpPr>
          <p:cNvPr id="8" name="TextBox 7">
            <a:extLst>
              <a:ext uri="{FF2B5EF4-FFF2-40B4-BE49-F238E27FC236}">
                <a16:creationId xmlns:a16="http://schemas.microsoft.com/office/drawing/2014/main" id="{011E4315-2864-460E-3405-027F406C824B}"/>
              </a:ext>
            </a:extLst>
          </p:cNvPr>
          <p:cNvSpPr txBox="1"/>
          <p:nvPr/>
        </p:nvSpPr>
        <p:spPr>
          <a:xfrm>
            <a:off x="825429" y="251682"/>
            <a:ext cx="1029320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SHARE A  40 AMP CIRCUIT (RANGE SHOWN HERE) WITH AN EV CHARGER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(NO INCREASE IN PANEL ELECTRICAL LOAD)</a:t>
            </a:r>
          </a:p>
        </p:txBody>
      </p:sp>
      <p:sp>
        <p:nvSpPr>
          <p:cNvPr id="2" name="TextBox 1">
            <a:extLst>
              <a:ext uri="{FF2B5EF4-FFF2-40B4-BE49-F238E27FC236}">
                <a16:creationId xmlns:a16="http://schemas.microsoft.com/office/drawing/2014/main" id="{FA47430F-2613-6C7E-059E-AC1F42819C81}"/>
              </a:ext>
            </a:extLst>
          </p:cNvPr>
          <p:cNvSpPr txBox="1"/>
          <p:nvPr/>
        </p:nvSpPr>
        <p:spPr>
          <a:xfrm>
            <a:off x="7081882" y="6173904"/>
            <a:ext cx="40736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NEW CONDUIT TO NEW EV CHARGER</a:t>
            </a:r>
          </a:p>
        </p:txBody>
      </p:sp>
      <p:sp>
        <p:nvSpPr>
          <p:cNvPr id="11" name="Arrow: Left 10">
            <a:extLst>
              <a:ext uri="{FF2B5EF4-FFF2-40B4-BE49-F238E27FC236}">
                <a16:creationId xmlns:a16="http://schemas.microsoft.com/office/drawing/2014/main" id="{553F6044-7E71-0154-BBA8-51FDE2C1CC3A}"/>
              </a:ext>
            </a:extLst>
          </p:cNvPr>
          <p:cNvSpPr/>
          <p:nvPr/>
        </p:nvSpPr>
        <p:spPr>
          <a:xfrm>
            <a:off x="6223727" y="6049658"/>
            <a:ext cx="868252"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B9961A29-ACE3-94F8-BDE4-64A48F45997A}"/>
              </a:ext>
            </a:extLst>
          </p:cNvPr>
          <p:cNvSpPr txBox="1"/>
          <p:nvPr/>
        </p:nvSpPr>
        <p:spPr>
          <a:xfrm>
            <a:off x="3307427" y="3173572"/>
            <a:ext cx="223670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NEW CONDUIT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TO EXISTING PANEL</a:t>
            </a:r>
          </a:p>
        </p:txBody>
      </p:sp>
      <p:sp>
        <p:nvSpPr>
          <p:cNvPr id="13" name="Arrow: Down 12">
            <a:extLst>
              <a:ext uri="{FF2B5EF4-FFF2-40B4-BE49-F238E27FC236}">
                <a16:creationId xmlns:a16="http://schemas.microsoft.com/office/drawing/2014/main" id="{952AB6C4-BFB3-F292-8D3E-F1E5B95D47C0}"/>
              </a:ext>
            </a:extLst>
          </p:cNvPr>
          <p:cNvSpPr/>
          <p:nvPr/>
        </p:nvSpPr>
        <p:spPr>
          <a:xfrm>
            <a:off x="4183462" y="3841223"/>
            <a:ext cx="484632" cy="135214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312B8BD9-146C-90D7-5E3C-CA33867F7218}"/>
              </a:ext>
            </a:extLst>
          </p:cNvPr>
          <p:cNvSpPr txBox="1"/>
          <p:nvPr/>
        </p:nvSpPr>
        <p:spPr>
          <a:xfrm>
            <a:off x="998297" y="6049658"/>
            <a:ext cx="22245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ELECTRIC RANGE</a:t>
            </a:r>
          </a:p>
        </p:txBody>
      </p:sp>
      <p:sp>
        <p:nvSpPr>
          <p:cNvPr id="16" name="Arrow: Left 15">
            <a:extLst>
              <a:ext uri="{FF2B5EF4-FFF2-40B4-BE49-F238E27FC236}">
                <a16:creationId xmlns:a16="http://schemas.microsoft.com/office/drawing/2014/main" id="{882D9D2A-39F0-8D71-72E2-B8AAB8245A17}"/>
              </a:ext>
            </a:extLst>
          </p:cNvPr>
          <p:cNvSpPr/>
          <p:nvPr/>
        </p:nvSpPr>
        <p:spPr>
          <a:xfrm>
            <a:off x="5916058" y="4902506"/>
            <a:ext cx="1150790"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TextBox 16">
            <a:extLst>
              <a:ext uri="{FF2B5EF4-FFF2-40B4-BE49-F238E27FC236}">
                <a16:creationId xmlns:a16="http://schemas.microsoft.com/office/drawing/2014/main" id="{B1E38B47-D346-BA18-5D49-15A90FF14542}"/>
              </a:ext>
            </a:extLst>
          </p:cNvPr>
          <p:cNvSpPr txBox="1"/>
          <p:nvPr/>
        </p:nvSpPr>
        <p:spPr>
          <a:xfrm>
            <a:off x="7808011" y="1597447"/>
            <a:ext cx="30136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ADD THIS “</a:t>
            </a: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SIMPLE</a:t>
            </a:r>
            <a:r>
              <a:rPr kumimoji="0" lang="en-US" sz="1800" b="1" i="0" u="none" strike="noStrike" kern="1200" cap="none" spc="0" normalizeH="0" baseline="0" noProof="0" dirty="0">
                <a:ln>
                  <a:noFill/>
                </a:ln>
                <a:solidFill>
                  <a:srgbClr val="00B050"/>
                </a:solidFill>
                <a:effectLst/>
                <a:uLnTx/>
                <a:uFillTx/>
                <a:latin typeface="Aptos" panose="02110004020202020204"/>
                <a:ea typeface="+mn-ea"/>
                <a:cs typeface="+mn-cs"/>
              </a:rPr>
              <a:t>SWITCH</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7097994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hand holding a black object&#10;&#10;Description automatically generated">
            <a:extLst>
              <a:ext uri="{FF2B5EF4-FFF2-40B4-BE49-F238E27FC236}">
                <a16:creationId xmlns:a16="http://schemas.microsoft.com/office/drawing/2014/main" id="{F50D7CC9-DBC9-AB17-0622-9EAEE4C57E46}"/>
              </a:ext>
            </a:extLst>
          </p:cNvPr>
          <p:cNvPicPr>
            <a:picLocks noChangeAspect="1"/>
          </p:cNvPicPr>
          <p:nvPr/>
        </p:nvPicPr>
        <p:blipFill>
          <a:blip r:embed="rId3">
            <a:extLst>
              <a:ext uri="{28A0092B-C50C-407E-A947-70E740481C1C}">
                <a14:useLocalDpi xmlns:a14="http://schemas.microsoft.com/office/drawing/2010/main" val="0"/>
              </a:ext>
            </a:extLst>
          </a:blip>
          <a:srcRect l="28148"/>
          <a:stretch/>
        </p:blipFill>
        <p:spPr>
          <a:xfrm>
            <a:off x="-201934" y="1592327"/>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4" name="TextBox 3">
            <a:extLst>
              <a:ext uri="{FF2B5EF4-FFF2-40B4-BE49-F238E27FC236}">
                <a16:creationId xmlns:a16="http://schemas.microsoft.com/office/drawing/2014/main" id="{66E430BD-3FCB-8936-30E7-66C5D6A78456}"/>
              </a:ext>
            </a:extLst>
          </p:cNvPr>
          <p:cNvSpPr txBox="1"/>
          <p:nvPr/>
        </p:nvSpPr>
        <p:spPr>
          <a:xfrm>
            <a:off x="3493769" y="282698"/>
            <a:ext cx="4450080" cy="3146302"/>
          </a:xfrm>
          <a:prstGeom prst="rect">
            <a:avLst/>
          </a:prstGeom>
        </p:spPr>
        <p:txBody>
          <a:bodyPr vert="horz" lIns="91440" tIns="45720" rIns="91440" bIns="45720" rtlCol="0">
            <a:normAutofit fontScale="92500" lnSpcReduction="10000"/>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EV CHARGING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“UNIVERSAL WALL CONNECTOR” (</a:t>
            </a:r>
            <a:r>
              <a:rPr kumimoji="0" lang="en-US" sz="2400" b="1" i="0" u="none" strike="noStrike" kern="1200" cap="none" spc="0" normalizeH="0" baseline="0" noProof="0" dirty="0" err="1">
                <a:ln>
                  <a:noFill/>
                </a:ln>
                <a:solidFill>
                  <a:prstClr val="black">
                    <a:lumMod val="85000"/>
                    <a:lumOff val="15000"/>
                  </a:prstClr>
                </a:solidFill>
                <a:effectLst/>
                <a:uLnTx/>
                <a:uFillTx/>
                <a:latin typeface="Aptos" panose="02110004020202020204"/>
                <a:ea typeface="+mn-ea"/>
                <a:cs typeface="+mn-cs"/>
              </a:rPr>
              <a:t>mfd</a:t>
            </a:r>
            <a:r>
              <a:rPr kumimoji="0" lang="en-US" sz="2400" b="1"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 by Tesla)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$500 (Amazon); 24 foot cable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Program for your available power and car capability:</a:t>
            </a:r>
            <a:br>
              <a:rPr kumimoji="0" lang="en-US" sz="2400" b="1"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br>
            <a:r>
              <a:rPr kumimoji="0" lang="en-US" sz="2400" b="1"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 max currents of</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pt-BR" sz="2400" b="1" i="0" u="none" strike="noStrike" kern="1200" cap="none" spc="0" normalizeH="0" baseline="0" noProof="0" dirty="0">
                <a:ln>
                  <a:noFill/>
                </a:ln>
                <a:solidFill>
                  <a:srgbClr val="0F1111"/>
                </a:solidFill>
                <a:effectLst/>
                <a:uLnTx/>
                <a:uFillTx/>
                <a:latin typeface="Amazon Ember"/>
                <a:ea typeface="+mn-ea"/>
                <a:cs typeface="+mn-cs"/>
              </a:rPr>
              <a:t>48A, 40A, 32A, 24A, 16A, 12A</a:t>
            </a:r>
            <a:endParaRPr kumimoji="0" lang="en-US" sz="2400" b="1"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endParaRPr>
          </a:p>
        </p:txBody>
      </p:sp>
      <p:pic>
        <p:nvPicPr>
          <p:cNvPr id="6" name="Picture 5" descr="A power cord attached to a wall&#10;&#10;Description automatically generated">
            <a:extLst>
              <a:ext uri="{FF2B5EF4-FFF2-40B4-BE49-F238E27FC236}">
                <a16:creationId xmlns:a16="http://schemas.microsoft.com/office/drawing/2014/main" id="{670F31BA-C231-90CB-354B-7B2012D5BA2D}"/>
              </a:ext>
            </a:extLst>
          </p:cNvPr>
          <p:cNvPicPr>
            <a:picLocks noChangeAspect="1"/>
          </p:cNvPicPr>
          <p:nvPr/>
        </p:nvPicPr>
        <p:blipFill>
          <a:blip r:embed="rId4">
            <a:extLst>
              <a:ext uri="{28A0092B-C50C-407E-A947-70E740481C1C}">
                <a14:useLocalDpi xmlns:a14="http://schemas.microsoft.com/office/drawing/2010/main" val="0"/>
              </a:ext>
            </a:extLst>
          </a:blip>
          <a:srcRect l="26484" r="34019"/>
          <a:stretch/>
        </p:blipFill>
        <p:spPr>
          <a:xfrm>
            <a:off x="7741921" y="9"/>
            <a:ext cx="4450080" cy="8450319"/>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pic>
        <p:nvPicPr>
          <p:cNvPr id="10" name="Picture 9">
            <a:extLst>
              <a:ext uri="{FF2B5EF4-FFF2-40B4-BE49-F238E27FC236}">
                <a16:creationId xmlns:a16="http://schemas.microsoft.com/office/drawing/2014/main" id="{6E60B7C1-4669-4A3B-6AF6-A7CD35418FE2}"/>
              </a:ext>
            </a:extLst>
          </p:cNvPr>
          <p:cNvPicPr>
            <a:picLocks noChangeAspect="1"/>
          </p:cNvPicPr>
          <p:nvPr/>
        </p:nvPicPr>
        <p:blipFill>
          <a:blip r:embed="rId5"/>
          <a:stretch>
            <a:fillRect/>
          </a:stretch>
        </p:blipFill>
        <p:spPr>
          <a:xfrm>
            <a:off x="3263791" y="4225168"/>
            <a:ext cx="4680057" cy="2497990"/>
          </a:xfrm>
          <a:prstGeom prst="rect">
            <a:avLst/>
          </a:prstGeom>
        </p:spPr>
      </p:pic>
      <p:pic>
        <p:nvPicPr>
          <p:cNvPr id="3" name="Picture 2" descr="A close up of a plug&#10;&#10;Description automatically generated">
            <a:extLst>
              <a:ext uri="{FF2B5EF4-FFF2-40B4-BE49-F238E27FC236}">
                <a16:creationId xmlns:a16="http://schemas.microsoft.com/office/drawing/2014/main" id="{617B07FE-0605-52D4-64AE-F6CAA1DC92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320" y="-2"/>
            <a:ext cx="3671960" cy="2954258"/>
          </a:xfrm>
          <a:prstGeom prst="rect">
            <a:avLst/>
          </a:prstGeom>
        </p:spPr>
      </p:pic>
      <p:sp>
        <p:nvSpPr>
          <p:cNvPr id="5" name="TextBox 4">
            <a:extLst>
              <a:ext uri="{FF2B5EF4-FFF2-40B4-BE49-F238E27FC236}">
                <a16:creationId xmlns:a16="http://schemas.microsoft.com/office/drawing/2014/main" id="{2C31F045-30FC-C143-6ECD-97DA6C04DDFB}"/>
              </a:ext>
            </a:extLst>
          </p:cNvPr>
          <p:cNvSpPr txBox="1"/>
          <p:nvPr/>
        </p:nvSpPr>
        <p:spPr>
          <a:xfrm>
            <a:off x="-4505" y="3126987"/>
            <a:ext cx="3087833"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BOTH EV STANDARDS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two  in  one </a:t>
            </a:r>
            <a:b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b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(Charges Chevy Bolt)</a:t>
            </a:r>
          </a:p>
        </p:txBody>
      </p:sp>
    </p:spTree>
    <p:extLst>
      <p:ext uri="{BB962C8B-B14F-4D97-AF65-F5344CB8AC3E}">
        <p14:creationId xmlns:p14="http://schemas.microsoft.com/office/powerpoint/2010/main" val="2296006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488B8-A049-7DD4-B3A2-AD53C23472B9}"/>
              </a:ext>
            </a:extLst>
          </p:cNvPr>
          <p:cNvSpPr>
            <a:spLocks noGrp="1"/>
          </p:cNvSpPr>
          <p:nvPr>
            <p:ph type="title"/>
          </p:nvPr>
        </p:nvSpPr>
        <p:spPr/>
        <p:txBody>
          <a:bodyPr/>
          <a:lstStyle/>
          <a:p>
            <a:r>
              <a:rPr lang="en-US" dirty="0"/>
              <a:t>Enter data about yourself and your home</a:t>
            </a:r>
          </a:p>
        </p:txBody>
      </p:sp>
      <p:pic>
        <p:nvPicPr>
          <p:cNvPr id="9" name="Content Placeholder 8">
            <a:extLst>
              <a:ext uri="{FF2B5EF4-FFF2-40B4-BE49-F238E27FC236}">
                <a16:creationId xmlns:a16="http://schemas.microsoft.com/office/drawing/2014/main" id="{39798EC9-1005-D576-1094-D631584B7459}"/>
              </a:ext>
            </a:extLst>
          </p:cNvPr>
          <p:cNvPicPr>
            <a:picLocks noGrp="1" noChangeAspect="1"/>
          </p:cNvPicPr>
          <p:nvPr>
            <p:ph idx="1"/>
          </p:nvPr>
        </p:nvPicPr>
        <p:blipFill>
          <a:blip r:embed="rId3"/>
          <a:stretch>
            <a:fillRect/>
          </a:stretch>
        </p:blipFill>
        <p:spPr>
          <a:xfrm>
            <a:off x="601639" y="1741023"/>
            <a:ext cx="2705334" cy="3375953"/>
          </a:xfrm>
        </p:spPr>
      </p:pic>
      <p:pic>
        <p:nvPicPr>
          <p:cNvPr id="11" name="Picture 10">
            <a:extLst>
              <a:ext uri="{FF2B5EF4-FFF2-40B4-BE49-F238E27FC236}">
                <a16:creationId xmlns:a16="http://schemas.microsoft.com/office/drawing/2014/main" id="{C3C8FC37-2380-C06F-46B6-559B078615D2}"/>
              </a:ext>
            </a:extLst>
          </p:cNvPr>
          <p:cNvPicPr>
            <a:picLocks noChangeAspect="1"/>
          </p:cNvPicPr>
          <p:nvPr/>
        </p:nvPicPr>
        <p:blipFill>
          <a:blip r:embed="rId4"/>
          <a:stretch>
            <a:fillRect/>
          </a:stretch>
        </p:blipFill>
        <p:spPr>
          <a:xfrm>
            <a:off x="6613342" y="1741023"/>
            <a:ext cx="3292125" cy="4115157"/>
          </a:xfrm>
          <a:prstGeom prst="rect">
            <a:avLst/>
          </a:prstGeom>
        </p:spPr>
      </p:pic>
      <p:pic>
        <p:nvPicPr>
          <p:cNvPr id="13" name="Picture 12">
            <a:extLst>
              <a:ext uri="{FF2B5EF4-FFF2-40B4-BE49-F238E27FC236}">
                <a16:creationId xmlns:a16="http://schemas.microsoft.com/office/drawing/2014/main" id="{4A0ACD5A-DF2B-1CFA-D607-214DDF3684E6}"/>
              </a:ext>
            </a:extLst>
          </p:cNvPr>
          <p:cNvPicPr>
            <a:picLocks noChangeAspect="1"/>
          </p:cNvPicPr>
          <p:nvPr/>
        </p:nvPicPr>
        <p:blipFill>
          <a:blip r:embed="rId5"/>
          <a:stretch>
            <a:fillRect/>
          </a:stretch>
        </p:blipFill>
        <p:spPr>
          <a:xfrm>
            <a:off x="3253184" y="1690688"/>
            <a:ext cx="3208298" cy="2911092"/>
          </a:xfrm>
          <a:prstGeom prst="rect">
            <a:avLst/>
          </a:prstGeom>
        </p:spPr>
      </p:pic>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6F452192-3FDC-8C9B-F681-7FAD649EB3A3}"/>
                  </a:ext>
                </a:extLst>
              </p14:cNvPr>
              <p14:cNvContentPartPr/>
              <p14:nvPr/>
            </p14:nvContentPartPr>
            <p14:xfrm>
              <a:off x="4532710" y="2389188"/>
              <a:ext cx="707400" cy="10800"/>
            </p14:xfrm>
          </p:contentPart>
        </mc:Choice>
        <mc:Fallback xmlns="">
          <p:pic>
            <p:nvPicPr>
              <p:cNvPr id="14" name="Ink 13">
                <a:extLst>
                  <a:ext uri="{FF2B5EF4-FFF2-40B4-BE49-F238E27FC236}">
                    <a16:creationId xmlns:a16="http://schemas.microsoft.com/office/drawing/2014/main" id="{6F452192-3FDC-8C9B-F681-7FAD649EB3A3}"/>
                  </a:ext>
                </a:extLst>
              </p:cNvPr>
              <p:cNvPicPr/>
              <p:nvPr/>
            </p:nvPicPr>
            <p:blipFill>
              <a:blip r:embed="rId7"/>
              <a:stretch>
                <a:fillRect/>
              </a:stretch>
            </p:blipFill>
            <p:spPr>
              <a:xfrm>
                <a:off x="4470070" y="2326548"/>
                <a:ext cx="83304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EE722325-5DA4-6572-8285-73BEAB787D09}"/>
                  </a:ext>
                </a:extLst>
              </p14:cNvPr>
              <p14:cNvContentPartPr/>
              <p14:nvPr/>
            </p14:nvContentPartPr>
            <p14:xfrm>
              <a:off x="5181790" y="3469908"/>
              <a:ext cx="1199520" cy="80280"/>
            </p14:xfrm>
          </p:contentPart>
        </mc:Choice>
        <mc:Fallback xmlns="">
          <p:pic>
            <p:nvPicPr>
              <p:cNvPr id="15" name="Ink 14">
                <a:extLst>
                  <a:ext uri="{FF2B5EF4-FFF2-40B4-BE49-F238E27FC236}">
                    <a16:creationId xmlns:a16="http://schemas.microsoft.com/office/drawing/2014/main" id="{EE722325-5DA4-6572-8285-73BEAB787D09}"/>
                  </a:ext>
                </a:extLst>
              </p:cNvPr>
              <p:cNvPicPr/>
              <p:nvPr/>
            </p:nvPicPr>
            <p:blipFill>
              <a:blip r:embed="rId9"/>
              <a:stretch>
                <a:fillRect/>
              </a:stretch>
            </p:blipFill>
            <p:spPr>
              <a:xfrm>
                <a:off x="5118790" y="3406908"/>
                <a:ext cx="1325160" cy="205920"/>
              </a:xfrm>
              <a:prstGeom prst="rect">
                <a:avLst/>
              </a:prstGeom>
            </p:spPr>
          </p:pic>
        </mc:Fallback>
      </mc:AlternateContent>
    </p:spTree>
    <p:extLst>
      <p:ext uri="{BB962C8B-B14F-4D97-AF65-F5344CB8AC3E}">
        <p14:creationId xmlns:p14="http://schemas.microsoft.com/office/powerpoint/2010/main" val="31311895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3273F-AF08-C038-76E3-0B5AB6F9A1A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ABFE43D-D19E-BFA5-3A45-31A5075D320D}"/>
              </a:ext>
            </a:extLst>
          </p:cNvPr>
          <p:cNvPicPr>
            <a:picLocks noChangeAspect="1"/>
          </p:cNvPicPr>
          <p:nvPr/>
        </p:nvPicPr>
        <p:blipFill>
          <a:blip r:embed="rId3"/>
          <a:stretch>
            <a:fillRect/>
          </a:stretch>
        </p:blipFill>
        <p:spPr>
          <a:xfrm>
            <a:off x="270649" y="365760"/>
            <a:ext cx="11650701" cy="6224226"/>
          </a:xfrm>
          <a:prstGeom prst="rect">
            <a:avLst/>
          </a:prstGeom>
        </p:spPr>
      </p:pic>
      <p:sp>
        <p:nvSpPr>
          <p:cNvPr id="4" name="TextBox 3">
            <a:extLst>
              <a:ext uri="{FF2B5EF4-FFF2-40B4-BE49-F238E27FC236}">
                <a16:creationId xmlns:a16="http://schemas.microsoft.com/office/drawing/2014/main" id="{908AA6F3-1121-8B6B-1AE1-E672DDDF7AC5}"/>
              </a:ext>
            </a:extLst>
          </p:cNvPr>
          <p:cNvSpPr txBox="1"/>
          <p:nvPr/>
        </p:nvSpPr>
        <p:spPr>
          <a:xfrm>
            <a:off x="3205424" y="844062"/>
            <a:ext cx="63569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MITSUBISHI COLD CLIMATE HEAT PUMP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NTXSKH18A1124AA</a:t>
            </a:r>
          </a:p>
        </p:txBody>
      </p:sp>
      <p:sp>
        <p:nvSpPr>
          <p:cNvPr id="6" name="TextBox 5">
            <a:extLst>
              <a:ext uri="{FF2B5EF4-FFF2-40B4-BE49-F238E27FC236}">
                <a16:creationId xmlns:a16="http://schemas.microsoft.com/office/drawing/2014/main" id="{6FD914E8-AF3C-D2EB-E8B0-E98CA1FF29B3}"/>
              </a:ext>
            </a:extLst>
          </p:cNvPr>
          <p:cNvSpPr txBox="1"/>
          <p:nvPr/>
        </p:nvSpPr>
        <p:spPr>
          <a:xfrm>
            <a:off x="763675" y="1213394"/>
            <a:ext cx="258372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Heat required by Karen’s house</a:t>
            </a:r>
          </a:p>
        </p:txBody>
      </p:sp>
      <p:sp>
        <p:nvSpPr>
          <p:cNvPr id="8" name="TextBox 7">
            <a:extLst>
              <a:ext uri="{FF2B5EF4-FFF2-40B4-BE49-F238E27FC236}">
                <a16:creationId xmlns:a16="http://schemas.microsoft.com/office/drawing/2014/main" id="{D1343C74-8314-F93F-0698-531A8A026499}"/>
              </a:ext>
            </a:extLst>
          </p:cNvPr>
          <p:cNvSpPr txBox="1"/>
          <p:nvPr/>
        </p:nvSpPr>
        <p:spPr>
          <a:xfrm>
            <a:off x="8738304" y="1262297"/>
            <a:ext cx="280974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Cooling required by Karen’s house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0" name="Straight Arrow Connector 9">
            <a:extLst>
              <a:ext uri="{FF2B5EF4-FFF2-40B4-BE49-F238E27FC236}">
                <a16:creationId xmlns:a16="http://schemas.microsoft.com/office/drawing/2014/main" id="{2AEDD6E2-D33B-BD41-28B1-AB8B97984DBF}"/>
              </a:ext>
            </a:extLst>
          </p:cNvPr>
          <p:cNvCxnSpPr>
            <a:cxnSpLocks/>
          </p:cNvCxnSpPr>
          <p:nvPr/>
        </p:nvCxnSpPr>
        <p:spPr>
          <a:xfrm flipH="1">
            <a:off x="10597243" y="1539296"/>
            <a:ext cx="186590" cy="9099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B95995A4-534C-D7B8-6408-488D32E9A9FD}"/>
              </a:ext>
            </a:extLst>
          </p:cNvPr>
          <p:cNvCxnSpPr/>
          <p:nvPr/>
        </p:nvCxnSpPr>
        <p:spPr>
          <a:xfrm flipH="1">
            <a:off x="1477736" y="1521171"/>
            <a:ext cx="57150" cy="2951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7279D99D-FD4B-BD11-CC31-AB56979EAE72}"/>
              </a:ext>
            </a:extLst>
          </p:cNvPr>
          <p:cNvSpPr txBox="1"/>
          <p:nvPr/>
        </p:nvSpPr>
        <p:spPr>
          <a:xfrm>
            <a:off x="4193883" y="1160855"/>
            <a:ext cx="396711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Source: https://ashp.neep.org/#!/product_list/</a:t>
            </a:r>
          </a:p>
        </p:txBody>
      </p:sp>
    </p:spTree>
    <p:extLst>
      <p:ext uri="{BB962C8B-B14F-4D97-AF65-F5344CB8AC3E}">
        <p14:creationId xmlns:p14="http://schemas.microsoft.com/office/powerpoint/2010/main" val="14272414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A66063-115B-01E9-F8F4-60FA11DF9A03}"/>
              </a:ext>
            </a:extLst>
          </p:cNvPr>
          <p:cNvPicPr>
            <a:picLocks noChangeAspect="1"/>
          </p:cNvPicPr>
          <p:nvPr/>
        </p:nvPicPr>
        <p:blipFill>
          <a:blip r:embed="rId3"/>
          <a:stretch>
            <a:fillRect/>
          </a:stretch>
        </p:blipFill>
        <p:spPr>
          <a:xfrm>
            <a:off x="0" y="1262211"/>
            <a:ext cx="12192000" cy="4333577"/>
          </a:xfrm>
          <a:prstGeom prst="rect">
            <a:avLst/>
          </a:prstGeom>
        </p:spPr>
      </p:pic>
      <p:sp>
        <p:nvSpPr>
          <p:cNvPr id="6" name="TextBox 5">
            <a:extLst>
              <a:ext uri="{FF2B5EF4-FFF2-40B4-BE49-F238E27FC236}">
                <a16:creationId xmlns:a16="http://schemas.microsoft.com/office/drawing/2014/main" id="{736C83FA-D5DA-0A56-9459-57C989324A47}"/>
              </a:ext>
            </a:extLst>
          </p:cNvPr>
          <p:cNvSpPr txBox="1"/>
          <p:nvPr/>
        </p:nvSpPr>
        <p:spPr>
          <a:xfrm>
            <a:off x="367001" y="783377"/>
            <a:ext cx="116168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rPr>
              <a:t>https://www.redwoodenergy.net/research/a-pocket-guide-to-all-electric-retrofits-of-single-family-homes</a:t>
            </a: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(being updated)</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18398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75BBDF39-F7C3-D8E7-2AF0-A8D473FB425E}"/>
              </a:ext>
            </a:extLst>
          </p:cNvPr>
          <p:cNvSpPr>
            <a:spLocks noChangeArrowheads="1"/>
          </p:cNvSpPr>
          <p:nvPr/>
        </p:nvSpPr>
        <p:spPr bwMode="auto">
          <a:xfrm>
            <a:off x="586106" y="755006"/>
            <a:ext cx="11367247"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3"/>
              </a:rPr>
              <a:t>Redwood Energy </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(talks, plus research booklets) Several “pocket guides” available - see right panel of 1st page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rPr>
              <a:t>BEST: https://www.redwoodenergy.net/research/a-pocket-guide-to-all-electric-retrofits-of-single-family-homes</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(being updated)</a:t>
            </a:r>
            <a:b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TOOLS: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5"/>
              </a:rPr>
              <a:t>Electrification of Homes Without an Electrical Service Upgrade</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Redwood Energy; appliance swapping; load-sharing devices; </a:t>
            </a:r>
            <a:b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6"/>
              </a:rPr>
              <a:t>"Watt Diet Calculator</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Redwood Energy; (calculate electrical panel remaining capacity; share circuits; calculate house heat loss)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6B5275C4-4E6C-B6D5-4A31-A02DA2506D09}"/>
              </a:ext>
            </a:extLst>
          </p:cNvPr>
          <p:cNvSpPr txBox="1"/>
          <p:nvPr/>
        </p:nvSpPr>
        <p:spPr>
          <a:xfrm>
            <a:off x="2178422" y="275334"/>
            <a:ext cx="801444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rPr>
              <a:t>USEFUL REFERENCES – </a:t>
            </a:r>
            <a:r>
              <a:rPr kumimoji="0" lang="en-US" sz="4400" b="1" i="0" u="none" strike="noStrike" kern="1200" cap="none" spc="0" normalizeH="0" baseline="0" noProof="0" dirty="0" err="1">
                <a:ln>
                  <a:noFill/>
                </a:ln>
                <a:solidFill>
                  <a:prstClr val="black"/>
                </a:solidFill>
                <a:effectLst/>
                <a:uLnTx/>
                <a:uFillTx/>
                <a:latin typeface="Aptos" panose="02110004020202020204"/>
                <a:ea typeface="+mn-ea"/>
                <a:cs typeface="+mn-cs"/>
              </a:rPr>
              <a:t>pg</a:t>
            </a:r>
            <a:r>
              <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rPr>
              <a:t> 1</a:t>
            </a:r>
          </a:p>
        </p:txBody>
      </p:sp>
    </p:spTree>
    <p:extLst>
      <p:ext uri="{BB962C8B-B14F-4D97-AF65-F5344CB8AC3E}">
        <p14:creationId xmlns:p14="http://schemas.microsoft.com/office/powerpoint/2010/main" val="36194297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8D0F5-C049-6C12-D4DA-10A49A7AD9DC}"/>
            </a:ext>
          </a:extLst>
        </p:cNvPr>
        <p:cNvGrpSpPr/>
        <p:nvPr/>
      </p:nvGrpSpPr>
      <p:grpSpPr>
        <a:xfrm>
          <a:off x="0" y="0"/>
          <a:ext cx="0" cy="0"/>
          <a:chOff x="0" y="0"/>
          <a:chExt cx="0" cy="0"/>
        </a:xfrm>
      </p:grpSpPr>
      <p:sp>
        <p:nvSpPr>
          <p:cNvPr id="5" name="Rectangle 1">
            <a:extLst>
              <a:ext uri="{FF2B5EF4-FFF2-40B4-BE49-F238E27FC236}">
                <a16:creationId xmlns:a16="http://schemas.microsoft.com/office/drawing/2014/main" id="{2FF625C7-291C-3131-86FF-BDA0E80F78AC}"/>
              </a:ext>
            </a:extLst>
          </p:cNvPr>
          <p:cNvSpPr>
            <a:spLocks noChangeArrowheads="1"/>
          </p:cNvSpPr>
          <p:nvPr/>
        </p:nvSpPr>
        <p:spPr bwMode="auto">
          <a:xfrm>
            <a:off x="609601" y="719713"/>
            <a:ext cx="11708524" cy="5878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REFERENCES: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https://climate.smiller.org/REF/</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(600+)</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“Climate Change and What you Can DO “ (5/16/2024)</a:t>
            </a:r>
            <a:b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hlinkClick r:id="rId4"/>
              </a:rPr>
              <a:t>https://smiller.org/REF1.docx</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Identify Best Contractors &amp; Best Heat Pumps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https://climate.smiller.org/50x30/building-electrification/vendor-recommendations.html</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Weatherization overview: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https://climate.smiller.org/50x30/building-electrification/vendor-recommendations-1.html</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JCP&amp;L Weatherization programs: </a:t>
            </a:r>
            <a:b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https://residential.energysavenj.com/jersey-central/MIWX/</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3656B17B-EB14-5159-6BEE-9C2D55D759D0}"/>
              </a:ext>
            </a:extLst>
          </p:cNvPr>
          <p:cNvSpPr txBox="1"/>
          <p:nvPr/>
        </p:nvSpPr>
        <p:spPr>
          <a:xfrm>
            <a:off x="2088776" y="211882"/>
            <a:ext cx="801444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rPr>
              <a:t>USEFUL REFERENCES- </a:t>
            </a:r>
            <a:r>
              <a:rPr kumimoji="0" lang="en-US" sz="4400" b="1" i="0" u="none" strike="noStrike" kern="1200" cap="none" spc="0" normalizeH="0" baseline="0" noProof="0" dirty="0" err="1">
                <a:ln>
                  <a:noFill/>
                </a:ln>
                <a:solidFill>
                  <a:prstClr val="black"/>
                </a:solidFill>
                <a:effectLst/>
                <a:uLnTx/>
                <a:uFillTx/>
                <a:latin typeface="Aptos" panose="02110004020202020204"/>
                <a:ea typeface="+mn-ea"/>
                <a:cs typeface="+mn-cs"/>
              </a:rPr>
              <a:t>pg</a:t>
            </a:r>
            <a:r>
              <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rPr>
              <a:t> 2</a:t>
            </a:r>
          </a:p>
        </p:txBody>
      </p:sp>
    </p:spTree>
    <p:extLst>
      <p:ext uri="{BB962C8B-B14F-4D97-AF65-F5344CB8AC3E}">
        <p14:creationId xmlns:p14="http://schemas.microsoft.com/office/powerpoint/2010/main" val="21161594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F5E9A45-55A4-FAED-FEAF-40A187F899F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CCF8FC1-9DCF-6336-CC1E-DC9A32BDFBE3}"/>
              </a:ext>
            </a:extLst>
          </p:cNvPr>
          <p:cNvPicPr>
            <a:picLocks noChangeAspect="1"/>
          </p:cNvPicPr>
          <p:nvPr/>
        </p:nvPicPr>
        <p:blipFill>
          <a:blip r:embed="rId3"/>
          <a:stretch>
            <a:fillRect/>
          </a:stretch>
        </p:blipFill>
        <p:spPr>
          <a:xfrm>
            <a:off x="0" y="23518"/>
            <a:ext cx="12192000" cy="6810963"/>
          </a:xfrm>
          <a:prstGeom prst="rect">
            <a:avLst/>
          </a:prstGeom>
        </p:spPr>
      </p:pic>
      <p:sp>
        <p:nvSpPr>
          <p:cNvPr id="5" name="TextBox 4">
            <a:extLst>
              <a:ext uri="{FF2B5EF4-FFF2-40B4-BE49-F238E27FC236}">
                <a16:creationId xmlns:a16="http://schemas.microsoft.com/office/drawing/2014/main" id="{12FFFFA2-3CF1-CB82-5042-FC356B056E63}"/>
              </a:ext>
            </a:extLst>
          </p:cNvPr>
          <p:cNvSpPr txBox="1"/>
          <p:nvPr/>
        </p:nvSpPr>
        <p:spPr>
          <a:xfrm>
            <a:off x="3806890" y="93307"/>
            <a:ext cx="4997907"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Source: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hlinkClick r:id="rId4"/>
              </a:rPr>
              <a:t>https://ashp.neep.org/#!/product_list</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                     MITSUBISHI     </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NTXSKH18A1124AA in Karen’s house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54088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9469846-07B1-7A8B-B885-12F2084E83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4313"/>
            <a:ext cx="11430000" cy="642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8820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53DCC13-3FA8-0EE2-43B7-165554CA8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121872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7226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F96967-9FA8-EAB5-3B85-2205A9DC00D9}"/>
              </a:ext>
            </a:extLst>
          </p:cNvPr>
          <p:cNvPicPr>
            <a:picLocks noChangeAspect="1"/>
          </p:cNvPicPr>
          <p:nvPr/>
        </p:nvPicPr>
        <p:blipFill>
          <a:blip r:embed="rId3"/>
          <a:stretch>
            <a:fillRect/>
          </a:stretch>
        </p:blipFill>
        <p:spPr>
          <a:xfrm>
            <a:off x="0" y="78526"/>
            <a:ext cx="12192000" cy="6700947"/>
          </a:xfrm>
          <a:prstGeom prst="rect">
            <a:avLst/>
          </a:prstGeom>
        </p:spPr>
      </p:pic>
    </p:spTree>
    <p:extLst>
      <p:ext uri="{BB962C8B-B14F-4D97-AF65-F5344CB8AC3E}">
        <p14:creationId xmlns:p14="http://schemas.microsoft.com/office/powerpoint/2010/main" val="9869579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E328C92-2D20-0F57-3701-435CFE4FD9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1219200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1836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731BE9F5-F7BA-1E3C-D343-216187666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6788"/>
            <a:ext cx="12192000" cy="49244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875D444-1F96-7DB7-5BBA-419A7FBB5046}"/>
              </a:ext>
            </a:extLst>
          </p:cNvPr>
          <p:cNvSpPr txBox="1"/>
          <p:nvPr/>
        </p:nvSpPr>
        <p:spPr>
          <a:xfrm>
            <a:off x="7089058" y="6098147"/>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hlinkClick r:id="rId4"/>
              </a:rPr>
              <a:t>Pace of Progress | Rewiring America</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2210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488B8-A049-7DD4-B3A2-AD53C23472B9}"/>
              </a:ext>
            </a:extLst>
          </p:cNvPr>
          <p:cNvSpPr>
            <a:spLocks noGrp="1"/>
          </p:cNvSpPr>
          <p:nvPr>
            <p:ph type="title"/>
          </p:nvPr>
        </p:nvSpPr>
        <p:spPr/>
        <p:txBody>
          <a:bodyPr/>
          <a:lstStyle/>
          <a:p>
            <a:r>
              <a:rPr lang="en-US" dirty="0"/>
              <a:t>Enter data about yourself and your home</a:t>
            </a:r>
          </a:p>
        </p:txBody>
      </p:sp>
      <p:pic>
        <p:nvPicPr>
          <p:cNvPr id="6" name="Picture 5">
            <a:extLst>
              <a:ext uri="{FF2B5EF4-FFF2-40B4-BE49-F238E27FC236}">
                <a16:creationId xmlns:a16="http://schemas.microsoft.com/office/drawing/2014/main" id="{97D43098-56DA-9F3A-A74D-1641F5D7FCFD}"/>
              </a:ext>
            </a:extLst>
          </p:cNvPr>
          <p:cNvPicPr>
            <a:picLocks noChangeAspect="1"/>
          </p:cNvPicPr>
          <p:nvPr/>
        </p:nvPicPr>
        <p:blipFill>
          <a:blip r:embed="rId3"/>
          <a:stretch>
            <a:fillRect/>
          </a:stretch>
        </p:blipFill>
        <p:spPr>
          <a:xfrm>
            <a:off x="379961" y="1690688"/>
            <a:ext cx="3292125" cy="2865368"/>
          </a:xfrm>
          <a:prstGeom prst="rect">
            <a:avLst/>
          </a:prstGeom>
        </p:spPr>
      </p:pic>
      <p:pic>
        <p:nvPicPr>
          <p:cNvPr id="8" name="Picture 7">
            <a:extLst>
              <a:ext uri="{FF2B5EF4-FFF2-40B4-BE49-F238E27FC236}">
                <a16:creationId xmlns:a16="http://schemas.microsoft.com/office/drawing/2014/main" id="{B082C3AE-9914-0998-F6EF-835A72BE2CA9}"/>
              </a:ext>
            </a:extLst>
          </p:cNvPr>
          <p:cNvPicPr>
            <a:picLocks noChangeAspect="1"/>
          </p:cNvPicPr>
          <p:nvPr/>
        </p:nvPicPr>
        <p:blipFill>
          <a:blip r:embed="rId4"/>
          <a:stretch>
            <a:fillRect/>
          </a:stretch>
        </p:blipFill>
        <p:spPr>
          <a:xfrm>
            <a:off x="3936482" y="1653386"/>
            <a:ext cx="3314987" cy="1775614"/>
          </a:xfrm>
          <a:prstGeom prst="rect">
            <a:avLst/>
          </a:prstGeom>
        </p:spPr>
      </p:pic>
      <p:pic>
        <p:nvPicPr>
          <p:cNvPr id="12" name="Picture 11">
            <a:extLst>
              <a:ext uri="{FF2B5EF4-FFF2-40B4-BE49-F238E27FC236}">
                <a16:creationId xmlns:a16="http://schemas.microsoft.com/office/drawing/2014/main" id="{DB466394-DC86-733F-A463-18A183EFEC4A}"/>
              </a:ext>
            </a:extLst>
          </p:cNvPr>
          <p:cNvPicPr>
            <a:picLocks noChangeAspect="1"/>
          </p:cNvPicPr>
          <p:nvPr/>
        </p:nvPicPr>
        <p:blipFill>
          <a:blip r:embed="rId5"/>
          <a:stretch>
            <a:fillRect/>
          </a:stretch>
        </p:blipFill>
        <p:spPr>
          <a:xfrm>
            <a:off x="7491125" y="1447998"/>
            <a:ext cx="4320914" cy="5044877"/>
          </a:xfrm>
          <a:prstGeom prst="rect">
            <a:avLst/>
          </a:prstGeom>
        </p:spPr>
      </p:pic>
      <p:sp>
        <p:nvSpPr>
          <p:cNvPr id="14" name="TextBox 13">
            <a:extLst>
              <a:ext uri="{FF2B5EF4-FFF2-40B4-BE49-F238E27FC236}">
                <a16:creationId xmlns:a16="http://schemas.microsoft.com/office/drawing/2014/main" id="{C7729915-DAB2-89D6-A83F-842AFD133549}"/>
              </a:ext>
            </a:extLst>
          </p:cNvPr>
          <p:cNvSpPr txBox="1"/>
          <p:nvPr/>
        </p:nvSpPr>
        <p:spPr>
          <a:xfrm>
            <a:off x="4168877" y="4109884"/>
            <a:ext cx="2241755" cy="2308324"/>
          </a:xfrm>
          <a:prstGeom prst="rect">
            <a:avLst/>
          </a:prstGeom>
          <a:noFill/>
        </p:spPr>
        <p:txBody>
          <a:bodyPr wrap="square" rtlCol="0">
            <a:spAutoFit/>
          </a:bodyPr>
          <a:lstStyle/>
          <a:p>
            <a:r>
              <a:rPr lang="en-US" i="1" dirty="0">
                <a:solidFill>
                  <a:srgbClr val="FF0000"/>
                </a:solidFill>
              </a:rPr>
              <a:t>Household income is used to determine whether you are a low or moderate income household, which affects the rebates and credit amounts</a:t>
            </a:r>
          </a:p>
        </p:txBody>
      </p:sp>
    </p:spTree>
    <p:extLst>
      <p:ext uri="{BB962C8B-B14F-4D97-AF65-F5344CB8AC3E}">
        <p14:creationId xmlns:p14="http://schemas.microsoft.com/office/powerpoint/2010/main" val="28353490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7E4993F0-F68D-C9E1-1E7F-F1FC1CE39C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6152" y="904569"/>
            <a:ext cx="8083325" cy="4847302"/>
          </a:xfrm>
          <a:prstGeom prst="rect">
            <a:avLst/>
          </a:prstGeom>
          <a:noFill/>
          <a:extLst>
            <a:ext uri="{909E8E84-426E-40DD-AFC4-6F175D3DCCD1}">
              <a14:hiddenFill xmlns:a14="http://schemas.microsoft.com/office/drawing/2010/main">
                <a:solidFill>
                  <a:srgbClr val="FFFFFF"/>
                </a:solidFill>
              </a14:hiddenFill>
            </a:ext>
          </a:extLst>
        </p:spPr>
      </p:pic>
      <p:sp>
        <p:nvSpPr>
          <p:cNvPr id="512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ACD618A-D83A-F34B-910C-1CD7814BE4A5}"/>
              </a:ext>
            </a:extLst>
          </p:cNvPr>
          <p:cNvSpPr>
            <a:spLocks noGrp="1"/>
          </p:cNvSpPr>
          <p:nvPr>
            <p:ph type="title"/>
          </p:nvPr>
        </p:nvSpPr>
        <p:spPr>
          <a:xfrm>
            <a:off x="717422" y="118803"/>
            <a:ext cx="10992464" cy="884088"/>
          </a:xfrm>
          <a:noFill/>
        </p:spPr>
        <p:txBody>
          <a:bodyPr vert="horz" lIns="91440" tIns="45720" rIns="91440" bIns="45720" rtlCol="0" anchor="ctr">
            <a:normAutofit/>
          </a:bodyPr>
          <a:lstStyle/>
          <a:p>
            <a:pPr algn="ctr"/>
            <a:r>
              <a:rPr lang="en-US" sz="3600" kern="1200" dirty="0">
                <a:latin typeface="+mj-lt"/>
                <a:ea typeface="+mj-ea"/>
                <a:cs typeface="+mj-cs"/>
              </a:rPr>
              <a:t>Ex: Space Heating:  140 Million homes to convert by 2050</a:t>
            </a:r>
          </a:p>
        </p:txBody>
      </p:sp>
      <p:sp>
        <p:nvSpPr>
          <p:cNvPr id="4" name="TextBox 3">
            <a:extLst>
              <a:ext uri="{FF2B5EF4-FFF2-40B4-BE49-F238E27FC236}">
                <a16:creationId xmlns:a16="http://schemas.microsoft.com/office/drawing/2014/main" id="{40790E68-2112-CBE3-2633-3C09FFF7ECF6}"/>
              </a:ext>
            </a:extLst>
          </p:cNvPr>
          <p:cNvSpPr txBox="1"/>
          <p:nvPr/>
        </p:nvSpPr>
        <p:spPr>
          <a:xfrm>
            <a:off x="993058" y="1976284"/>
            <a:ext cx="2340077"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We need many Electrification Coaches and trained Contractors</a:t>
            </a:r>
          </a:p>
        </p:txBody>
      </p:sp>
    </p:spTree>
    <p:extLst>
      <p:ext uri="{BB962C8B-B14F-4D97-AF65-F5344CB8AC3E}">
        <p14:creationId xmlns:p14="http://schemas.microsoft.com/office/powerpoint/2010/main" val="12751822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80E336-38E9-5FBF-AFEE-E3F0172F4458}"/>
              </a:ext>
            </a:extLst>
          </p:cNvPr>
          <p:cNvPicPr>
            <a:picLocks noChangeAspect="1"/>
          </p:cNvPicPr>
          <p:nvPr/>
        </p:nvPicPr>
        <p:blipFill>
          <a:blip r:embed="rId3"/>
          <a:stretch>
            <a:fillRect/>
          </a:stretch>
        </p:blipFill>
        <p:spPr>
          <a:xfrm>
            <a:off x="235377" y="0"/>
            <a:ext cx="11721245" cy="6858000"/>
          </a:xfrm>
          <a:prstGeom prst="rect">
            <a:avLst/>
          </a:prstGeom>
        </p:spPr>
      </p:pic>
    </p:spTree>
    <p:extLst>
      <p:ext uri="{BB962C8B-B14F-4D97-AF65-F5344CB8AC3E}">
        <p14:creationId xmlns:p14="http://schemas.microsoft.com/office/powerpoint/2010/main" val="4879854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AE28CA-3BC0-E39D-DB5C-015273BF7B90}"/>
              </a:ext>
            </a:extLst>
          </p:cNvPr>
          <p:cNvPicPr>
            <a:picLocks noChangeAspect="1"/>
          </p:cNvPicPr>
          <p:nvPr/>
        </p:nvPicPr>
        <p:blipFill>
          <a:blip r:embed="rId3"/>
          <a:stretch>
            <a:fillRect/>
          </a:stretch>
        </p:blipFill>
        <p:spPr>
          <a:xfrm>
            <a:off x="784151" y="0"/>
            <a:ext cx="10623698" cy="6858000"/>
          </a:xfrm>
          <a:prstGeom prst="rect">
            <a:avLst/>
          </a:prstGeom>
        </p:spPr>
      </p:pic>
    </p:spTree>
    <p:extLst>
      <p:ext uri="{BB962C8B-B14F-4D97-AF65-F5344CB8AC3E}">
        <p14:creationId xmlns:p14="http://schemas.microsoft.com/office/powerpoint/2010/main" val="33865860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58E492-EB59-6C39-C8EE-6FEF67ED15A0}"/>
              </a:ext>
            </a:extLst>
          </p:cNvPr>
          <p:cNvPicPr>
            <a:picLocks noChangeAspect="1"/>
          </p:cNvPicPr>
          <p:nvPr/>
        </p:nvPicPr>
        <p:blipFill>
          <a:blip r:embed="rId3"/>
          <a:stretch>
            <a:fillRect/>
          </a:stretch>
        </p:blipFill>
        <p:spPr>
          <a:xfrm>
            <a:off x="0" y="283843"/>
            <a:ext cx="12192000" cy="6290313"/>
          </a:xfrm>
          <a:prstGeom prst="rect">
            <a:avLst/>
          </a:prstGeom>
        </p:spPr>
      </p:pic>
    </p:spTree>
    <p:extLst>
      <p:ext uri="{BB962C8B-B14F-4D97-AF65-F5344CB8AC3E}">
        <p14:creationId xmlns:p14="http://schemas.microsoft.com/office/powerpoint/2010/main" val="33189718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B43A7E-B800-AF4F-FE33-91B55AE34BF1}"/>
              </a:ext>
            </a:extLst>
          </p:cNvPr>
          <p:cNvPicPr>
            <a:picLocks noChangeAspect="1"/>
          </p:cNvPicPr>
          <p:nvPr/>
        </p:nvPicPr>
        <p:blipFill>
          <a:blip r:embed="rId3"/>
          <a:stretch>
            <a:fillRect/>
          </a:stretch>
        </p:blipFill>
        <p:spPr>
          <a:xfrm>
            <a:off x="0" y="612666"/>
            <a:ext cx="12192000" cy="5632668"/>
          </a:xfrm>
          <a:prstGeom prst="rect">
            <a:avLst/>
          </a:prstGeom>
        </p:spPr>
      </p:pic>
      <p:sp>
        <p:nvSpPr>
          <p:cNvPr id="7" name="TextBox 6">
            <a:extLst>
              <a:ext uri="{FF2B5EF4-FFF2-40B4-BE49-F238E27FC236}">
                <a16:creationId xmlns:a16="http://schemas.microsoft.com/office/drawing/2014/main" id="{AB62D490-9A10-C77D-7ACC-DB2D9B38798E}"/>
              </a:ext>
            </a:extLst>
          </p:cNvPr>
          <p:cNvSpPr txBox="1"/>
          <p:nvPr/>
        </p:nvSpPr>
        <p:spPr>
          <a:xfrm>
            <a:off x="7226710" y="5876002"/>
            <a:ext cx="617465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hlinkClick r:id="rId4"/>
              </a:rPr>
              <a:t>Electric Coaches (rewiringamerica.org)</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16232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2DCA5-C76F-CA8D-DBE1-3E6872521734}"/>
              </a:ext>
            </a:extLst>
          </p:cNvPr>
          <p:cNvSpPr>
            <a:spLocks noGrp="1"/>
          </p:cNvSpPr>
          <p:nvPr>
            <p:ph type="title"/>
          </p:nvPr>
        </p:nvSpPr>
        <p:spPr>
          <a:solidFill>
            <a:srgbClr val="FFC000"/>
          </a:solidFill>
        </p:spPr>
        <p:txBody>
          <a:bodyPr/>
          <a:lstStyle/>
          <a:p>
            <a:r>
              <a:rPr lang="en-US" dirty="0"/>
              <a:t>Volunteers Needed!</a:t>
            </a:r>
          </a:p>
        </p:txBody>
      </p:sp>
      <p:sp>
        <p:nvSpPr>
          <p:cNvPr id="3" name="Content Placeholder 2">
            <a:extLst>
              <a:ext uri="{FF2B5EF4-FFF2-40B4-BE49-F238E27FC236}">
                <a16:creationId xmlns:a16="http://schemas.microsoft.com/office/drawing/2014/main" id="{82EDD9DB-586D-245C-0D4A-7EE0ABC89E40}"/>
              </a:ext>
            </a:extLst>
          </p:cNvPr>
          <p:cNvSpPr>
            <a:spLocks noGrp="1"/>
          </p:cNvSpPr>
          <p:nvPr>
            <p:ph idx="1"/>
          </p:nvPr>
        </p:nvSpPr>
        <p:spPr/>
        <p:txBody>
          <a:bodyPr/>
          <a:lstStyle/>
          <a:p>
            <a:r>
              <a:rPr lang="en-US" dirty="0"/>
              <a:t>If you would like to learn how to become an Electrification Coach</a:t>
            </a:r>
          </a:p>
          <a:p>
            <a:endParaRPr lang="en-US" dirty="0"/>
          </a:p>
          <a:p>
            <a:pPr lvl="1"/>
            <a:r>
              <a:rPr lang="en-US" sz="2200" dirty="0"/>
              <a:t>Email   </a:t>
            </a:r>
          </a:p>
          <a:p>
            <a:pPr lvl="2"/>
            <a:r>
              <a:rPr lang="en-US" sz="2200" dirty="0"/>
              <a:t>Pat Miller  at  </a:t>
            </a:r>
            <a:r>
              <a:rPr lang="en-US" sz="2200" dirty="0">
                <a:latin typeface="Helvetica Neue"/>
                <a:hlinkClick r:id="rId3"/>
              </a:rPr>
              <a:t>patmiller@comcast.net</a:t>
            </a:r>
            <a:endParaRPr lang="en-US" sz="2200" dirty="0">
              <a:latin typeface="Helvetica Neue"/>
            </a:endParaRPr>
          </a:p>
          <a:p>
            <a:pPr lvl="2"/>
            <a:r>
              <a:rPr lang="en-US" sz="2200" dirty="0"/>
              <a:t>Steve Miller at  </a:t>
            </a:r>
            <a:r>
              <a:rPr lang="en-US" sz="2200" b="0" i="0" dirty="0">
                <a:solidFill>
                  <a:srgbClr val="828A93"/>
                </a:solidFill>
                <a:effectLst/>
                <a:latin typeface="Helvetica Neue"/>
                <a:hlinkClick r:id="rId4"/>
              </a:rPr>
              <a:t>stevemiller@comcast.net</a:t>
            </a:r>
            <a:endParaRPr lang="en-US" sz="2200" b="0" i="0" dirty="0">
              <a:solidFill>
                <a:srgbClr val="828A93"/>
              </a:solidFill>
              <a:effectLst/>
              <a:latin typeface="Helvetica Neue"/>
            </a:endParaRPr>
          </a:p>
          <a:p>
            <a:pPr lvl="2"/>
            <a:r>
              <a:rPr lang="en-US" sz="2200" dirty="0"/>
              <a:t>Chris Proulx at</a:t>
            </a:r>
            <a:r>
              <a:rPr lang="en-US" sz="2200" dirty="0">
                <a:solidFill>
                  <a:srgbClr val="828A93"/>
                </a:solidFill>
                <a:latin typeface="Helvetica Neue"/>
              </a:rPr>
              <a:t>  </a:t>
            </a:r>
            <a:r>
              <a:rPr lang="en-US" sz="2200" dirty="0">
                <a:solidFill>
                  <a:srgbClr val="828A93"/>
                </a:solidFill>
                <a:latin typeface="Helvetica Neue"/>
                <a:hlinkClick r:id="rId5"/>
              </a:rPr>
              <a:t>chrisproulx98@yahoo.com</a:t>
            </a:r>
            <a:r>
              <a:rPr lang="en-US" sz="2200" dirty="0">
                <a:solidFill>
                  <a:srgbClr val="828A93"/>
                </a:solidFill>
                <a:latin typeface="Helvetica Neue"/>
              </a:rPr>
              <a:t> </a:t>
            </a:r>
          </a:p>
        </p:txBody>
      </p:sp>
    </p:spTree>
    <p:extLst>
      <p:ext uri="{BB962C8B-B14F-4D97-AF65-F5344CB8AC3E}">
        <p14:creationId xmlns:p14="http://schemas.microsoft.com/office/powerpoint/2010/main" val="1806961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77DCF5-1C78-8BE0-BE3B-76BD87B358AD}"/>
              </a:ext>
            </a:extLst>
          </p:cNvPr>
          <p:cNvPicPr>
            <a:picLocks noChangeAspect="1"/>
          </p:cNvPicPr>
          <p:nvPr/>
        </p:nvPicPr>
        <p:blipFill>
          <a:blip r:embed="rId3"/>
          <a:stretch>
            <a:fillRect/>
          </a:stretch>
        </p:blipFill>
        <p:spPr>
          <a:xfrm>
            <a:off x="46502" y="0"/>
            <a:ext cx="12098995" cy="6858000"/>
          </a:xfrm>
          <a:prstGeom prst="rect">
            <a:avLst/>
          </a:prstGeom>
        </p:spPr>
      </p:pic>
    </p:spTree>
    <p:extLst>
      <p:ext uri="{BB962C8B-B14F-4D97-AF65-F5344CB8AC3E}">
        <p14:creationId xmlns:p14="http://schemas.microsoft.com/office/powerpoint/2010/main" val="2946766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A82D9-6FA5-D182-A83A-6DAFB78F482C}"/>
              </a:ext>
            </a:extLst>
          </p:cNvPr>
          <p:cNvSpPr>
            <a:spLocks noGrp="1"/>
          </p:cNvSpPr>
          <p:nvPr>
            <p:ph type="title"/>
          </p:nvPr>
        </p:nvSpPr>
        <p:spPr/>
        <p:txBody>
          <a:bodyPr/>
          <a:lstStyle/>
          <a:p>
            <a:r>
              <a:rPr lang="en-US" dirty="0"/>
              <a:t>Plan (Cont’d)</a:t>
            </a:r>
          </a:p>
        </p:txBody>
      </p:sp>
      <p:pic>
        <p:nvPicPr>
          <p:cNvPr id="5" name="Content Placeholder 4">
            <a:extLst>
              <a:ext uri="{FF2B5EF4-FFF2-40B4-BE49-F238E27FC236}">
                <a16:creationId xmlns:a16="http://schemas.microsoft.com/office/drawing/2014/main" id="{50D66A4D-3C41-62BD-A0BC-671152A9DF34}"/>
              </a:ext>
            </a:extLst>
          </p:cNvPr>
          <p:cNvPicPr>
            <a:picLocks noGrp="1" noChangeAspect="1"/>
          </p:cNvPicPr>
          <p:nvPr>
            <p:ph idx="1"/>
          </p:nvPr>
        </p:nvPicPr>
        <p:blipFill>
          <a:blip r:embed="rId3"/>
          <a:stretch>
            <a:fillRect/>
          </a:stretch>
        </p:blipFill>
        <p:spPr>
          <a:xfrm>
            <a:off x="3174692" y="1825625"/>
            <a:ext cx="5842615" cy="4351338"/>
          </a:xfrm>
        </p:spPr>
      </p:pic>
    </p:spTree>
    <p:extLst>
      <p:ext uri="{BB962C8B-B14F-4D97-AF65-F5344CB8AC3E}">
        <p14:creationId xmlns:p14="http://schemas.microsoft.com/office/powerpoint/2010/main" val="31958314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2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Office Theme">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odern Conference PPT_TM78544816_Win32_JC_v2.potx" id="{35CB27CA-E61E-4531-88B2-D5572B8A3A01}" vid="{854ED03E-8373-4C81-B2CB-0118884FF57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20845</TotalTime>
  <Words>2857</Words>
  <Application>Microsoft Office PowerPoint</Application>
  <PresentationFormat>Widescreen</PresentationFormat>
  <Paragraphs>361</Paragraphs>
  <Slides>75</Slides>
  <Notes>75</Notes>
  <HiddenSlides>8</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75</vt:i4>
      </vt:variant>
    </vt:vector>
  </HeadingPairs>
  <TitlesOfParts>
    <vt:vector size="90" baseType="lpstr">
      <vt:lpstr>Amazon Ember</vt:lpstr>
      <vt:lpstr>Aptos</vt:lpstr>
      <vt:lpstr>Aptos Display</vt:lpstr>
      <vt:lpstr>Arial</vt:lpstr>
      <vt:lpstr>Calibri</vt:lpstr>
      <vt:lpstr>docs-Roboto</vt:lpstr>
      <vt:lpstr>Gill Sans</vt:lpstr>
      <vt:lpstr>Helvetica</vt:lpstr>
      <vt:lpstr>Helvetica Light</vt:lpstr>
      <vt:lpstr>Helvetica Neue</vt:lpstr>
      <vt:lpstr>Univers Light</vt:lpstr>
      <vt:lpstr>Univers LT Std 45 Light</vt:lpstr>
      <vt:lpstr>Office Theme</vt:lpstr>
      <vt:lpstr>12_White</vt:lpstr>
      <vt:lpstr>1_Office Theme</vt:lpstr>
      <vt:lpstr>NJ Electrification Coaching Network</vt:lpstr>
      <vt:lpstr>2024 NJ Greenhouse Gas Emissions Inventory Report New Jersey Department of Environmental Protection</vt:lpstr>
      <vt:lpstr>Top 3 Greenhouse Gas (GHG) Emissions  Sources in NJ: 81% of All Emissions</vt:lpstr>
      <vt:lpstr>NJ Electrification Coach Network</vt:lpstr>
      <vt:lpstr>Quick tour: Rewiring America’s Personal Electrification Planner Your coach will ask similar questions and be able to account for special situations not covered here, as well as explaining the process.</vt:lpstr>
      <vt:lpstr>Enter data about yourself and your home</vt:lpstr>
      <vt:lpstr>Enter data about yourself and your home</vt:lpstr>
      <vt:lpstr>PowerPoint Presentation</vt:lpstr>
      <vt:lpstr>Plan (Cont’d)</vt:lpstr>
      <vt:lpstr>Clicking “View Project” for Heat Pumps shows:</vt:lpstr>
      <vt:lpstr>PowerPoint Presentation</vt:lpstr>
      <vt:lpstr>PowerPoint Presentation</vt:lpstr>
      <vt:lpstr>Additional click on down arrow next to “Vet Your Contractor” step, then right arrow for details:</vt:lpstr>
      <vt:lpstr>PowerPoint Presentation</vt:lpstr>
      <vt:lpstr>PowerPoint Presentation</vt:lpstr>
      <vt:lpstr>What will it cost? What will it save?</vt:lpstr>
      <vt:lpstr>PowerPoint Presentation</vt:lpstr>
      <vt:lpstr>Financing</vt:lpstr>
      <vt:lpstr>IRA – Federal Tax Credits (Now)</vt:lpstr>
      <vt:lpstr>IRA Rebates*</vt:lpstr>
      <vt:lpstr>Financial Support: can combine rebates and take tax credit</vt:lpstr>
      <vt:lpstr>Financial Support: excluding multi-family, low-income neighborhood rebates</vt:lpstr>
      <vt:lpstr>IRA – Federal Energy Rebates (Now)</vt:lpstr>
      <vt:lpstr>IRA- Federal Home Electrification and Appliance Rebate (HEEHRA/HEAR) Waiting for federal approval of NJ Rebates in 2025</vt:lpstr>
      <vt:lpstr>Utilities</vt:lpstr>
      <vt:lpstr>Federal, State, Utility Financing Summary</vt:lpstr>
      <vt:lpstr>Financing cont’d</vt:lpstr>
      <vt:lpstr>EnergyStar Rebate Finder Federal govt + local utilities</vt:lpstr>
      <vt:lpstr>PowerPoint Presentation</vt:lpstr>
      <vt:lpstr>Finding an HVAC Contractor</vt:lpstr>
      <vt:lpstr>Finding a contractor</vt:lpstr>
      <vt:lpstr>Evaluating the Contractor and Bid</vt:lpstr>
      <vt:lpstr>Technical: Ask if they computed your heating/cooling load and ask to see it, including the lowest temperature supported and whether backup heat is required</vt:lpstr>
      <vt:lpstr>INTAKE FORM        NJ Electrification Coaches Network</vt:lpstr>
      <vt:lpstr>The purpose of the “Going Electric Intake Form” is to assign you an electrification coach to help you on your electrification journey.​​</vt:lpstr>
      <vt:lpstr>GOING ELECTRIC INTAKE FORM</vt:lpstr>
      <vt:lpstr> Answer a few simple questions</vt:lpstr>
      <vt:lpstr>An electrification coach will contact you to get started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SIMPLE DO-IT-YOURSELF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 Space Heating:  140 Million homes to convert by 2050</vt:lpstr>
      <vt:lpstr>PowerPoint Presentation</vt:lpstr>
      <vt:lpstr>PowerPoint Presentation</vt:lpstr>
      <vt:lpstr>PowerPoint Presentation</vt:lpstr>
      <vt:lpstr>PowerPoint Presentation</vt:lpstr>
      <vt:lpstr>Volunteers Needed!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Betsy Longendorfer</dc:creator>
  <cp:lastModifiedBy>Steve Miller</cp:lastModifiedBy>
  <cp:revision>8</cp:revision>
  <dcterms:created xsi:type="dcterms:W3CDTF">2024-10-04T20:33:52Z</dcterms:created>
  <dcterms:modified xsi:type="dcterms:W3CDTF">2024-12-31T05:10:48Z</dcterms:modified>
</cp:coreProperties>
</file>